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0" r:id="rId5"/>
    <p:sldId id="273" r:id="rId6"/>
    <p:sldId id="274" r:id="rId7"/>
    <p:sldId id="276" r:id="rId8"/>
    <p:sldId id="271" r:id="rId9"/>
    <p:sldId id="268" r:id="rId10"/>
    <p:sldId id="264" r:id="rId11"/>
    <p:sldId id="265" r:id="rId12"/>
    <p:sldId id="266" r:id="rId13"/>
    <p:sldId id="267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050" y="2564904"/>
            <a:ext cx="7772400" cy="274421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ТЕХНОЛОГИЧЕСКИЕ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ФОРМИРОВАНИЯ </a:t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МАТЕМАТИЧЕСКОЙ ГРАМОТНОСТИ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35150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478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0" y="1431865"/>
            <a:ext cx="7147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</a:t>
            </a:r>
            <a:br>
              <a:rPr lang="ru-RU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ПЕДАГОГИЧЕСКАЯ МАСТЕРСКАЯ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6612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февраля 2023 года</a:t>
            </a:r>
            <a:endParaRPr lang="ru-RU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4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04" y="188640"/>
            <a:ext cx="7067128" cy="745469"/>
          </a:xfrm>
        </p:spPr>
        <p:txBody>
          <a:bodyPr>
            <a:noAutofit/>
          </a:bodyPr>
          <a:lstStyle/>
          <a:p>
            <a:pPr marL="174625"/>
            <a:r>
              <a:rPr lang="ru-RU" sz="2400" dirty="0">
                <a:solidFill>
                  <a:srgbClr val="000099"/>
                </a:solidFill>
              </a:rPr>
              <a:t>Технологические основы формирования математической грамотности учащихся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05" y="86679"/>
            <a:ext cx="1029572" cy="11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35696" y="1052736"/>
            <a:ext cx="6696744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118" y="1268760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рабочих программ курсов внеурочной деятельности для 1-4, 5-9 классов</a:t>
            </a:r>
          </a:p>
          <a:p>
            <a:pPr marL="0" indent="0">
              <a:buNone/>
            </a:pPr>
            <a:endParaRPr lang="ru-RU" sz="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Ведут курсы классные руководители</a:t>
            </a: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75" t="32505" r="3636" b="41313"/>
          <a:stretch/>
        </p:blipFill>
        <p:spPr>
          <a:xfrm>
            <a:off x="974117" y="2132856"/>
            <a:ext cx="7538400" cy="1563663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57" r="1414" b="43121"/>
          <a:stretch/>
        </p:blipFill>
        <p:spPr>
          <a:xfrm>
            <a:off x="972667" y="4437112"/>
            <a:ext cx="7539035" cy="2060972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287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04" y="188640"/>
            <a:ext cx="7067128" cy="745469"/>
          </a:xfrm>
        </p:spPr>
        <p:txBody>
          <a:bodyPr>
            <a:noAutofit/>
          </a:bodyPr>
          <a:lstStyle/>
          <a:p>
            <a:pPr marL="174625"/>
            <a:r>
              <a:rPr lang="ru-RU" sz="2400" dirty="0">
                <a:solidFill>
                  <a:srgbClr val="000099"/>
                </a:solidFill>
              </a:rPr>
              <a:t>Технологические основы формирования математической грамотности учащихся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05" y="86679"/>
            <a:ext cx="1029572" cy="11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35696" y="1052736"/>
            <a:ext cx="6696744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40" t="8836" r="22195" b="40519"/>
          <a:stretch/>
        </p:blipFill>
        <p:spPr>
          <a:xfrm>
            <a:off x="112569" y="1268760"/>
            <a:ext cx="8419871" cy="4770613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40" t="58593" r="22195" b="12483"/>
          <a:stretch/>
        </p:blipFill>
        <p:spPr>
          <a:xfrm>
            <a:off x="311005" y="3861048"/>
            <a:ext cx="8561840" cy="2770545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22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04" y="188640"/>
            <a:ext cx="7067128" cy="745469"/>
          </a:xfrm>
        </p:spPr>
        <p:txBody>
          <a:bodyPr>
            <a:noAutofit/>
          </a:bodyPr>
          <a:lstStyle/>
          <a:p>
            <a:pPr marL="174625"/>
            <a:r>
              <a:rPr lang="ru-RU" sz="2400" dirty="0">
                <a:solidFill>
                  <a:srgbClr val="000099"/>
                </a:solidFill>
              </a:rPr>
              <a:t>Технологические основы формирования математической грамотности учащихся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05" y="86679"/>
            <a:ext cx="1029572" cy="11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35696" y="1052736"/>
            <a:ext cx="6696744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12" t="7091" r="22322" b="62696"/>
          <a:stretch/>
        </p:blipFill>
        <p:spPr>
          <a:xfrm>
            <a:off x="107504" y="1340768"/>
            <a:ext cx="7957179" cy="2880320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3" t="56417" r="22322" b="13884"/>
          <a:stretch/>
        </p:blipFill>
        <p:spPr>
          <a:xfrm>
            <a:off x="864340" y="3789040"/>
            <a:ext cx="8091482" cy="2880320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22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04" y="188640"/>
            <a:ext cx="7067128" cy="745469"/>
          </a:xfrm>
        </p:spPr>
        <p:txBody>
          <a:bodyPr>
            <a:noAutofit/>
          </a:bodyPr>
          <a:lstStyle/>
          <a:p>
            <a:pPr marL="174625"/>
            <a:r>
              <a:rPr lang="ru-RU" sz="2400" dirty="0">
                <a:solidFill>
                  <a:srgbClr val="000099"/>
                </a:solidFill>
              </a:rPr>
              <a:t>Технологические основы формирования математической грамотности учащихся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05" y="86679"/>
            <a:ext cx="1029572" cy="11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35696" y="1052736"/>
            <a:ext cx="6696744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18" t="45686" r="22322" b="15564"/>
          <a:stretch/>
        </p:blipFill>
        <p:spPr>
          <a:xfrm>
            <a:off x="179512" y="1700808"/>
            <a:ext cx="8684681" cy="4032448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22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04" y="188640"/>
            <a:ext cx="7067128" cy="745469"/>
          </a:xfrm>
        </p:spPr>
        <p:txBody>
          <a:bodyPr>
            <a:noAutofit/>
          </a:bodyPr>
          <a:lstStyle/>
          <a:p>
            <a:pPr marL="174625"/>
            <a:r>
              <a:rPr lang="ru-RU" sz="2400" dirty="0">
                <a:solidFill>
                  <a:srgbClr val="000099"/>
                </a:solidFill>
              </a:rPr>
              <a:t>Технологические основы формирования математической грамотности учащихся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05" y="86679"/>
            <a:ext cx="1029572" cy="11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35696" y="1052736"/>
            <a:ext cx="6696744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28" t="19132" r="12119" b="23319"/>
          <a:stretch/>
        </p:blipFill>
        <p:spPr>
          <a:xfrm>
            <a:off x="179512" y="1340768"/>
            <a:ext cx="7959807" cy="4104456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22" t="24835" r="12189" b="33112"/>
          <a:stretch/>
        </p:blipFill>
        <p:spPr>
          <a:xfrm>
            <a:off x="339605" y="3068960"/>
            <a:ext cx="8638797" cy="3384376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22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3-02-06_10-54-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286808" cy="6454149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74421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 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деятельностного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математического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знания – условие развития функциональной грамотности школьников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35150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41029" y="692696"/>
            <a:ext cx="7147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</a:t>
            </a:r>
            <a:b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ПЕДАГОГИЧЕСКАЯ МАСТЕРСКАЯ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08353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Горская Евгения Александровна,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 кафедры основного и среднего общего образования </a:t>
            </a:r>
            <a:endParaRPr lang="ru-RU" sz="24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ГОУ </a:t>
            </a:r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ДПО ТО «ИПК и ППРО ТО»</a:t>
            </a:r>
            <a:endParaRPr lang="ru-RU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6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74421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Технологические основы формирования математической грамотности учащихся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1029" y="692696"/>
            <a:ext cx="7147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</a:t>
            </a:r>
            <a:b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ПЕДАГОГИЧЕСКАЯ МАСТЕРСКАЯ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08353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Окорокова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Наталья Васильевна,</a:t>
            </a:r>
            <a:endParaRPr lang="ru-RU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по учебно-воспитательной работе МБОУ СОШ № 1</a:t>
            </a:r>
            <a:endParaRPr lang="ru-RU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216" y="276344"/>
            <a:ext cx="15478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68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04" y="188640"/>
            <a:ext cx="7067128" cy="745469"/>
          </a:xfrm>
        </p:spPr>
        <p:txBody>
          <a:bodyPr>
            <a:noAutofit/>
          </a:bodyPr>
          <a:lstStyle/>
          <a:p>
            <a:pPr marL="174625"/>
            <a:r>
              <a:rPr lang="ru-RU" sz="2400" dirty="0">
                <a:solidFill>
                  <a:srgbClr val="000099"/>
                </a:solidFill>
              </a:rPr>
              <a:t>Технологические основы формирования математической грамотности учащихся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05" y="86679"/>
            <a:ext cx="1029572" cy="11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35696" y="1052736"/>
            <a:ext cx="6696744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410" y="1196752"/>
            <a:ext cx="8712968" cy="3240360"/>
          </a:xfrm>
        </p:spPr>
        <p:txBody>
          <a:bodyPr>
            <a:noAutofit/>
          </a:bodyPr>
          <a:lstStyle/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в 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процесс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Электронного банка 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 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функциональной грамотности, разработанного ФГБНУ «Институт стратегии развития образования РАО</a:t>
            </a: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электронная школа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банк заданий на сайте издательства «Просвещение»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платформы </a:t>
            </a:r>
            <a:r>
              <a:rPr lang="ru-RU" sz="2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Учи.ру</a:t>
            </a:r>
            <a:endParaRPr lang="ru-RU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ИПК 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ППРО ТО </a:t>
            </a:r>
            <a:endParaRPr lang="ru-RU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9867" y="4509120"/>
            <a:ext cx="2880000" cy="2160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024" y="4509120"/>
            <a:ext cx="2880000" cy="2160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4894" y="4509120"/>
            <a:ext cx="2880000" cy="2160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22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04" y="188640"/>
            <a:ext cx="7067128" cy="745469"/>
          </a:xfrm>
        </p:spPr>
        <p:txBody>
          <a:bodyPr>
            <a:noAutofit/>
          </a:bodyPr>
          <a:lstStyle/>
          <a:p>
            <a:pPr marL="174625"/>
            <a:r>
              <a:rPr lang="ru-RU" sz="2400" dirty="0">
                <a:solidFill>
                  <a:srgbClr val="000099"/>
                </a:solidFill>
              </a:rPr>
              <a:t>Технологические основы формирования математической грамотности учащихся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05" y="86679"/>
            <a:ext cx="1029572" cy="11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35696" y="1052736"/>
            <a:ext cx="6696744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05" y="1268760"/>
            <a:ext cx="8376850" cy="3168352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педсоветы:</a:t>
            </a:r>
          </a:p>
          <a:p>
            <a:pPr marL="534988" lvl="0" indent="-17462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«Развитие функциональной грамотности школьников – приоритетная задача ФГОС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0" indent="-17462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«Основные подходы к формированию и  оценке читательской грамотности учащихся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0" indent="-17462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«Качество образования как основной показатель работы школы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0" indent="-174625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«Технологические основы формирования математической грамотности учащихся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lv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427" y="4509120"/>
            <a:ext cx="2880000" cy="2160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/>
          <a:stretch/>
        </p:blipFill>
        <p:spPr>
          <a:xfrm>
            <a:off x="6084168" y="4488121"/>
            <a:ext cx="2880000" cy="2160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76" r="8124"/>
          <a:stretch/>
        </p:blipFill>
        <p:spPr>
          <a:xfrm>
            <a:off x="109031" y="4509120"/>
            <a:ext cx="2880000" cy="2160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689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04" y="188640"/>
            <a:ext cx="7067128" cy="745469"/>
          </a:xfrm>
        </p:spPr>
        <p:txBody>
          <a:bodyPr>
            <a:noAutofit/>
          </a:bodyPr>
          <a:lstStyle/>
          <a:p>
            <a:pPr marL="174625"/>
            <a:r>
              <a:rPr lang="ru-RU" sz="2400" dirty="0">
                <a:solidFill>
                  <a:srgbClr val="000099"/>
                </a:solidFill>
              </a:rPr>
              <a:t>Технологические основы формирования математической грамотности учащихся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05" y="86679"/>
            <a:ext cx="1029572" cy="11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35696" y="1052736"/>
            <a:ext cx="6696744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05" y="1268760"/>
            <a:ext cx="8376850" cy="54006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Родительско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-педагогические форумы:</a:t>
            </a:r>
          </a:p>
          <a:p>
            <a:pPr marL="534988" lvl="0" indent="-174625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 и как читают наши дети. Общение в социальных сетях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534988" lvl="0" indent="-174625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функциональной  грамотности детей в семье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конференции: 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0" indent="-174625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функциональной грамотности: эффективные педагогические практики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534988" lvl="0" indent="-174625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Формула образования: овладение = усвоение + применение знаний на практике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Практико-ориентированные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итапы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коворкинги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lvl="0" indent="-174625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0" t="7100" r="12468" b="15503"/>
          <a:stretch/>
        </p:blipFill>
        <p:spPr bwMode="auto">
          <a:xfrm>
            <a:off x="107504" y="4557183"/>
            <a:ext cx="2797546" cy="216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2" t="8237" r="11921" b="14939"/>
          <a:stretch/>
        </p:blipFill>
        <p:spPr bwMode="auto">
          <a:xfrm>
            <a:off x="6156174" y="4557183"/>
            <a:ext cx="2893211" cy="2160000"/>
          </a:xfrm>
          <a:prstGeom prst="rect">
            <a:avLst/>
          </a:prstGeom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90" r="8133"/>
          <a:stretch/>
        </p:blipFill>
        <p:spPr>
          <a:xfrm>
            <a:off x="3028455" y="4557183"/>
            <a:ext cx="3033831" cy="2160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986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0" t="4088" r="13041" b="8923"/>
          <a:stretch/>
        </p:blipFill>
        <p:spPr bwMode="auto">
          <a:xfrm>
            <a:off x="44325" y="3285104"/>
            <a:ext cx="153480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5" descr="C:\Users\Наталья\OneDrive\Изображения\Снимки экрана\2022-08-2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30" t="12445" r="33635" b="11816"/>
          <a:stretch/>
        </p:blipFill>
        <p:spPr bwMode="auto">
          <a:xfrm>
            <a:off x="1115616" y="2654729"/>
            <a:ext cx="1534809" cy="216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4" t="4627" r="11524" b="8923"/>
          <a:stretch/>
        </p:blipFill>
        <p:spPr bwMode="auto">
          <a:xfrm>
            <a:off x="2339752" y="2378197"/>
            <a:ext cx="1566000" cy="216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3" t="4357" r="10304" b="8923"/>
          <a:stretch/>
        </p:blipFill>
        <p:spPr bwMode="auto">
          <a:xfrm>
            <a:off x="710327" y="4618040"/>
            <a:ext cx="157457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663" y="4325494"/>
            <a:ext cx="1587238" cy="216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25" t="34785" r="49881" b="43659"/>
          <a:stretch/>
        </p:blipFill>
        <p:spPr>
          <a:xfrm>
            <a:off x="7022479" y="4400002"/>
            <a:ext cx="1841054" cy="23824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2" t="1117" r="11305"/>
          <a:stretch/>
        </p:blipFill>
        <p:spPr>
          <a:xfrm>
            <a:off x="4071106" y="4400002"/>
            <a:ext cx="2739269" cy="23791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7" r="1316" b="48595"/>
          <a:stretch/>
        </p:blipFill>
        <p:spPr>
          <a:xfrm>
            <a:off x="4071721" y="2386182"/>
            <a:ext cx="4806000" cy="19393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029572" cy="11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1643042" y="214290"/>
            <a:ext cx="7074590" cy="719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46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Технологические основы формирования математической грамотности учащихся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835696" y="1052736"/>
            <a:ext cx="6696744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Объект 2"/>
          <p:cNvSpPr>
            <a:spLocks noGrp="1"/>
          </p:cNvSpPr>
          <p:nvPr>
            <p:ph idx="1"/>
          </p:nvPr>
        </p:nvSpPr>
        <p:spPr>
          <a:xfrm>
            <a:off x="339605" y="1268760"/>
            <a:ext cx="8376850" cy="108867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Обобщение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опыта работы учителей в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СМИ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конкурсах педагогического мастерства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разного уровня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6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04" y="188640"/>
            <a:ext cx="7067128" cy="745469"/>
          </a:xfrm>
        </p:spPr>
        <p:txBody>
          <a:bodyPr>
            <a:noAutofit/>
          </a:bodyPr>
          <a:lstStyle/>
          <a:p>
            <a:pPr marL="174625"/>
            <a:r>
              <a:rPr lang="ru-RU" sz="2400" dirty="0">
                <a:solidFill>
                  <a:srgbClr val="000099"/>
                </a:solidFill>
              </a:rPr>
              <a:t>Технологические основы формирования математической грамотности учащихся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05" y="86679"/>
            <a:ext cx="1029572" cy="11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35696" y="1052736"/>
            <a:ext cx="6696744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020" y="1484784"/>
            <a:ext cx="8458549" cy="648072"/>
          </a:xfrm>
        </p:spPr>
        <p:txBody>
          <a:bodyPr>
            <a:normAutofit lnSpcReduction="10000"/>
          </a:bodyPr>
          <a:lstStyle/>
          <a:p>
            <a:pPr marL="360363" indent="-360363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Самодиагностика управленческих команд школ РФ по основным направлениям функциональной грамотности - 5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" t="17636" r="6689" b="13192"/>
          <a:stretch/>
        </p:blipFill>
        <p:spPr>
          <a:xfrm>
            <a:off x="329020" y="2348880"/>
            <a:ext cx="8458549" cy="3953164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30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504" y="188640"/>
            <a:ext cx="7067128" cy="745469"/>
          </a:xfrm>
        </p:spPr>
        <p:txBody>
          <a:bodyPr>
            <a:noAutofit/>
          </a:bodyPr>
          <a:lstStyle/>
          <a:p>
            <a:pPr marL="174625"/>
            <a:r>
              <a:rPr lang="ru-RU" sz="2400" dirty="0">
                <a:solidFill>
                  <a:srgbClr val="000099"/>
                </a:solidFill>
              </a:rPr>
              <a:t>Технологические основы формирования математической грамотности учащихся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05" y="86679"/>
            <a:ext cx="1029572" cy="111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35696" y="1052736"/>
            <a:ext cx="6696744" cy="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57" y="1340768"/>
            <a:ext cx="8856984" cy="648072"/>
          </a:xfrm>
        </p:spPr>
        <p:txBody>
          <a:bodyPr>
            <a:normAutofit lnSpcReduction="10000"/>
          </a:bodyPr>
          <a:lstStyle/>
          <a:p>
            <a:pPr marL="360363" indent="-360363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администрации и педагогических работников - 53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t="13919" r="16768" b="10283"/>
          <a:stretch/>
        </p:blipFill>
        <p:spPr>
          <a:xfrm>
            <a:off x="2855462" y="1988840"/>
            <a:ext cx="6158772" cy="4331854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5" t="13919" r="16565" b="10283"/>
          <a:stretch/>
        </p:blipFill>
        <p:spPr>
          <a:xfrm>
            <a:off x="107504" y="2348880"/>
            <a:ext cx="6192688" cy="4331854"/>
          </a:xfrm>
          <a:prstGeom prst="rect">
            <a:avLst/>
          </a:prstGeom>
          <a:ln>
            <a:solidFill>
              <a:srgbClr val="00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22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299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ТЕХНОЛОГИЧЕСКИЕ ОСНОВЫ ФОРМИРОВАНИЯ  МАТЕМАТИЧЕСКОЙ ГРАМОТНОСТИ УЧАЩИХСЯ</vt:lpstr>
      <vt:lpstr>Формирование деятельностного  математического знания – условие развития функциональной грамотности школьников</vt:lpstr>
      <vt:lpstr>Технологические основы формирования математической грамотности учащихся</vt:lpstr>
      <vt:lpstr>Технологические основы формирования математической грамотности учащихся</vt:lpstr>
      <vt:lpstr>Технологические основы формирования математической грамотности учащихся</vt:lpstr>
      <vt:lpstr>Технологические основы формирования математической грамотности учащихся</vt:lpstr>
      <vt:lpstr>Слайд 7</vt:lpstr>
      <vt:lpstr>Технологические основы формирования математической грамотности учащихся</vt:lpstr>
      <vt:lpstr>Технологические основы формирования математической грамотности учащихся</vt:lpstr>
      <vt:lpstr>Технологические основы формирования математической грамотности учащихся</vt:lpstr>
      <vt:lpstr>Технологические основы формирования математической грамотности учащихся</vt:lpstr>
      <vt:lpstr>Технологические основы формирования математической грамотности учащихся</vt:lpstr>
      <vt:lpstr>Технологические основы формирования математической грамотности учащихся</vt:lpstr>
      <vt:lpstr>Технологические основы формирования математической грамотности учащихся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ТЕХНОЛОГИЧЕСКИЕ ОСНОВЫ ФОРМИРОВАНИЯ  МАТЕМАТИЧЕСКОЙ ГРАМОТНОСТИ УЧАЩИХСЯ</dc:title>
  <dc:creator>Наталья Окорокова</dc:creator>
  <cp:lastModifiedBy>Наталья Васильевна</cp:lastModifiedBy>
  <cp:revision>23</cp:revision>
  <dcterms:created xsi:type="dcterms:W3CDTF">2023-02-04T16:13:11Z</dcterms:created>
  <dcterms:modified xsi:type="dcterms:W3CDTF">2023-02-10T04:53:41Z</dcterms:modified>
</cp:coreProperties>
</file>