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4" r:id="rId3"/>
    <p:sldId id="270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93" r:id="rId12"/>
    <p:sldId id="297" r:id="rId13"/>
    <p:sldId id="291" r:id="rId14"/>
    <p:sldId id="294" r:id="rId15"/>
    <p:sldId id="295" r:id="rId16"/>
    <p:sldId id="282" r:id="rId17"/>
    <p:sldId id="288" r:id="rId18"/>
    <p:sldId id="29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494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9698" name="Picture 2" descr="https://pbs.twimg.com/media/EXKAz3CXYAACQCA.jpg"/>
          <p:cNvPicPr>
            <a:picLocks noChangeAspect="1" noChangeArrowheads="1"/>
          </p:cNvPicPr>
          <p:nvPr/>
        </p:nvPicPr>
        <p:blipFill>
          <a:blip r:embed="rId3"/>
          <a:srcRect l="9375" t="4166" r="7812" b="65625"/>
          <a:stretch>
            <a:fillRect/>
          </a:stretch>
        </p:blipFill>
        <p:spPr bwMode="auto">
          <a:xfrm>
            <a:off x="428596" y="357166"/>
            <a:ext cx="8355779" cy="2286016"/>
          </a:xfrm>
          <a:prstGeom prst="rect">
            <a:avLst/>
          </a:prstGeom>
          <a:noFill/>
        </p:spPr>
      </p:pic>
      <p:pic>
        <p:nvPicPr>
          <p:cNvPr id="29700" name="Picture 4" descr="https://pbs.twimg.com/media/EXKAz3CXYAACQCA.jpg"/>
          <p:cNvPicPr>
            <a:picLocks noChangeAspect="1" noChangeArrowheads="1"/>
          </p:cNvPicPr>
          <p:nvPr/>
        </p:nvPicPr>
        <p:blipFill>
          <a:blip r:embed="rId3"/>
          <a:srcRect l="8593" t="61458" r="5468" b="6250"/>
          <a:stretch>
            <a:fillRect/>
          </a:stretch>
        </p:blipFill>
        <p:spPr bwMode="auto">
          <a:xfrm>
            <a:off x="214282" y="3857628"/>
            <a:ext cx="8618649" cy="242889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7158" y="2928934"/>
            <a:ext cx="7858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Образ жизни людей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Акция «Сбор макулатуры»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6468491-DACB-4925-800D-891ED5565E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3" t="41179" r="38188" b="26061"/>
          <a:stretch/>
        </p:blipFill>
        <p:spPr>
          <a:xfrm>
            <a:off x="317989" y="1340768"/>
            <a:ext cx="8574491" cy="5066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Учащиеся школы в рамках акции собрали 800 кг макулатуры.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5FBC057-E9D9-4B84-BC0D-29E382BAE6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3" t="24424" r="29506" b="14601"/>
          <a:stretch/>
        </p:blipFill>
        <p:spPr>
          <a:xfrm>
            <a:off x="990137" y="1721496"/>
            <a:ext cx="7163726" cy="462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1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643050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C00000"/>
                </a:solidFill>
              </a:rPr>
              <a:t>Как прожить до 100 лет</a:t>
            </a:r>
          </a:p>
        </p:txBody>
      </p:sp>
      <p:pic>
        <p:nvPicPr>
          <p:cNvPr id="7170" name="Picture 2" descr="https://sun9-3.userapi.com/impg/MPMODuV7UKLN7Pqnts5ENAKCesfKW-BzViSe-A/5tFEa0d7bD8.jpg?size=604x582&amp;quality=96&amp;sign=9c1d862c3c8cecf9da8345eff3a0b0c5&amp;type=album"/>
          <p:cNvPicPr>
            <a:picLocks noChangeAspect="1" noChangeArrowheads="1"/>
          </p:cNvPicPr>
          <p:nvPr/>
        </p:nvPicPr>
        <p:blipFill>
          <a:blip r:embed="rId3"/>
          <a:srcRect t="60567"/>
          <a:stretch>
            <a:fillRect/>
          </a:stretch>
        </p:blipFill>
        <p:spPr bwMode="auto">
          <a:xfrm>
            <a:off x="571472" y="3500438"/>
            <a:ext cx="8084474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88" y="0"/>
            <a:ext cx="92026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Выноска-облако 25"/>
          <p:cNvSpPr/>
          <p:nvPr/>
        </p:nvSpPr>
        <p:spPr>
          <a:xfrm>
            <a:off x="3071802" y="357166"/>
            <a:ext cx="1785950" cy="1357322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Выноска-облако 24"/>
          <p:cNvSpPr/>
          <p:nvPr/>
        </p:nvSpPr>
        <p:spPr>
          <a:xfrm>
            <a:off x="214282" y="357166"/>
            <a:ext cx="2428892" cy="142876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14348" y="71435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занятие спортом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8992" y="857232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курение</a:t>
            </a:r>
          </a:p>
        </p:txBody>
      </p:sp>
      <p:sp>
        <p:nvSpPr>
          <p:cNvPr id="28" name="Выноска-облако 27"/>
          <p:cNvSpPr/>
          <p:nvPr/>
        </p:nvSpPr>
        <p:spPr>
          <a:xfrm>
            <a:off x="6858016" y="2786058"/>
            <a:ext cx="2000264" cy="1285884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7143768" y="307181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правильное питание</a:t>
            </a:r>
          </a:p>
        </p:txBody>
      </p:sp>
      <p:sp>
        <p:nvSpPr>
          <p:cNvPr id="30" name="Выноска-облако 29"/>
          <p:cNvSpPr/>
          <p:nvPr/>
        </p:nvSpPr>
        <p:spPr>
          <a:xfrm>
            <a:off x="6572264" y="1071546"/>
            <a:ext cx="2286016" cy="1500198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6858016" y="1285860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отказ от вредных привычек</a:t>
            </a:r>
          </a:p>
        </p:txBody>
      </p:sp>
      <p:sp>
        <p:nvSpPr>
          <p:cNvPr id="32" name="Выноска-облако 31"/>
          <p:cNvSpPr/>
          <p:nvPr/>
        </p:nvSpPr>
        <p:spPr>
          <a:xfrm>
            <a:off x="214282" y="2357430"/>
            <a:ext cx="2214578" cy="142876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500034" y="271462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сон не менее 7 часов</a:t>
            </a:r>
          </a:p>
        </p:txBody>
      </p:sp>
      <p:sp>
        <p:nvSpPr>
          <p:cNvPr id="34" name="Выноска-облако 33"/>
          <p:cNvSpPr/>
          <p:nvPr/>
        </p:nvSpPr>
        <p:spPr>
          <a:xfrm>
            <a:off x="214282" y="4286256"/>
            <a:ext cx="2071702" cy="1214446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500034" y="464344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гигиена </a:t>
            </a:r>
          </a:p>
        </p:txBody>
      </p:sp>
      <p:sp>
        <p:nvSpPr>
          <p:cNvPr id="36" name="Выноска-облако 35"/>
          <p:cNvSpPr/>
          <p:nvPr/>
        </p:nvSpPr>
        <p:spPr>
          <a:xfrm>
            <a:off x="2214546" y="5000636"/>
            <a:ext cx="1928826" cy="1285884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2571736" y="5429264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фастфуд</a:t>
            </a:r>
            <a:endParaRPr lang="ru-RU" b="1" dirty="0"/>
          </a:p>
        </p:txBody>
      </p:sp>
      <p:sp>
        <p:nvSpPr>
          <p:cNvPr id="38" name="Выноска-облако 37"/>
          <p:cNvSpPr/>
          <p:nvPr/>
        </p:nvSpPr>
        <p:spPr>
          <a:xfrm>
            <a:off x="4429124" y="5000636"/>
            <a:ext cx="1928826" cy="1285884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786314" y="5357826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свалки мусора</a:t>
            </a:r>
          </a:p>
        </p:txBody>
      </p:sp>
      <p:sp>
        <p:nvSpPr>
          <p:cNvPr id="40" name="Выноска-облако 39"/>
          <p:cNvSpPr/>
          <p:nvPr/>
        </p:nvSpPr>
        <p:spPr>
          <a:xfrm>
            <a:off x="6357950" y="4429132"/>
            <a:ext cx="2571768" cy="1500198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6500826" y="4929198"/>
            <a:ext cx="240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стрессоустойчивость</a:t>
            </a:r>
          </a:p>
        </p:txBody>
      </p:sp>
      <p:sp>
        <p:nvSpPr>
          <p:cNvPr id="42" name="Выноска-облако 41"/>
          <p:cNvSpPr/>
          <p:nvPr/>
        </p:nvSpPr>
        <p:spPr>
          <a:xfrm>
            <a:off x="5500694" y="285728"/>
            <a:ext cx="1628780" cy="1214446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5715008" y="64291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депрессия</a:t>
            </a:r>
          </a:p>
        </p:txBody>
      </p:sp>
      <p:pic>
        <p:nvPicPr>
          <p:cNvPr id="24" name="Рисунок 23" descr="https://cdn.culture.ru/images/86f204fd-f097-5b79-a0d2-f23b5f45c85a">
            <a:extLst>
              <a:ext uri="{FF2B5EF4-FFF2-40B4-BE49-F238E27FC236}">
                <a16:creationId xmlns:a16="http://schemas.microsoft.com/office/drawing/2014/main" xmlns="" id="{23601F15-CE7C-49C5-A306-0F544AC1F51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6602" y="2176462"/>
            <a:ext cx="255079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123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88" y="0"/>
            <a:ext cx="92026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Выноска-облако 25"/>
          <p:cNvSpPr/>
          <p:nvPr/>
        </p:nvSpPr>
        <p:spPr>
          <a:xfrm>
            <a:off x="3071802" y="357166"/>
            <a:ext cx="1785950" cy="1357322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Выноска-облако 24"/>
          <p:cNvSpPr/>
          <p:nvPr/>
        </p:nvSpPr>
        <p:spPr>
          <a:xfrm>
            <a:off x="214282" y="357166"/>
            <a:ext cx="2428892" cy="142876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29800" y="551008"/>
            <a:ext cx="15264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занятие  спортом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+4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78959" y="714356"/>
            <a:ext cx="16430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курение </a:t>
            </a:r>
          </a:p>
          <a:p>
            <a:pPr algn="ctr"/>
            <a:r>
              <a:rPr lang="ru-RU" sz="2800" b="1" dirty="0"/>
              <a:t>-12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857488" y="2143116"/>
            <a:ext cx="3214710" cy="2718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600" b="1" dirty="0">
                <a:solidFill>
                  <a:srgbClr val="FF0000"/>
                </a:solidFill>
              </a:rPr>
              <a:t>71</a:t>
            </a:r>
          </a:p>
        </p:txBody>
      </p:sp>
      <p:sp>
        <p:nvSpPr>
          <p:cNvPr id="28" name="Выноска-облако 27"/>
          <p:cNvSpPr/>
          <p:nvPr/>
        </p:nvSpPr>
        <p:spPr>
          <a:xfrm>
            <a:off x="6851131" y="2866347"/>
            <a:ext cx="2000264" cy="1285884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7015138" y="3037785"/>
            <a:ext cx="16407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правильное питание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+7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0" name="Выноска-облако 29"/>
          <p:cNvSpPr/>
          <p:nvPr/>
        </p:nvSpPr>
        <p:spPr>
          <a:xfrm>
            <a:off x="6572264" y="1071546"/>
            <a:ext cx="2286016" cy="1500198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6851131" y="1206133"/>
            <a:ext cx="17464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отказ от вредных привычек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+6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2" name="Выноска-облако 31"/>
          <p:cNvSpPr/>
          <p:nvPr/>
        </p:nvSpPr>
        <p:spPr>
          <a:xfrm>
            <a:off x="214282" y="2357430"/>
            <a:ext cx="2214578" cy="142876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500034" y="2571744"/>
            <a:ext cx="1656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сон не менее 7 часов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+5</a:t>
            </a:r>
          </a:p>
        </p:txBody>
      </p:sp>
      <p:sp>
        <p:nvSpPr>
          <p:cNvPr id="34" name="Выноска-облако 33"/>
          <p:cNvSpPr/>
          <p:nvPr/>
        </p:nvSpPr>
        <p:spPr>
          <a:xfrm>
            <a:off x="214282" y="4286256"/>
            <a:ext cx="2071702" cy="1214446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435481" y="4493369"/>
            <a:ext cx="16430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гигиена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+3 </a:t>
            </a:r>
          </a:p>
        </p:txBody>
      </p:sp>
      <p:sp>
        <p:nvSpPr>
          <p:cNvPr id="36" name="Выноска-облако 35"/>
          <p:cNvSpPr/>
          <p:nvPr/>
        </p:nvSpPr>
        <p:spPr>
          <a:xfrm>
            <a:off x="2214546" y="5000636"/>
            <a:ext cx="1928826" cy="1285884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2536017" y="5253091"/>
            <a:ext cx="12144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фастфуд</a:t>
            </a:r>
          </a:p>
          <a:p>
            <a:pPr algn="ctr"/>
            <a:r>
              <a:rPr lang="ru-RU" sz="2800" b="1" dirty="0"/>
              <a:t>-5</a:t>
            </a:r>
          </a:p>
        </p:txBody>
      </p:sp>
      <p:sp>
        <p:nvSpPr>
          <p:cNvPr id="38" name="Выноска-облако 37"/>
          <p:cNvSpPr/>
          <p:nvPr/>
        </p:nvSpPr>
        <p:spPr>
          <a:xfrm>
            <a:off x="4429124" y="5000636"/>
            <a:ext cx="1928826" cy="1285884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743416" y="5179231"/>
            <a:ext cx="1285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свалки мусора</a:t>
            </a:r>
          </a:p>
          <a:p>
            <a:pPr algn="ctr"/>
            <a:r>
              <a:rPr lang="ru-RU" sz="2800" b="1" dirty="0"/>
              <a:t>-10</a:t>
            </a:r>
          </a:p>
        </p:txBody>
      </p:sp>
      <p:sp>
        <p:nvSpPr>
          <p:cNvPr id="40" name="Выноска-облако 39"/>
          <p:cNvSpPr/>
          <p:nvPr/>
        </p:nvSpPr>
        <p:spPr>
          <a:xfrm>
            <a:off x="6357950" y="4429132"/>
            <a:ext cx="2571768" cy="1500198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6500826" y="4929198"/>
            <a:ext cx="240948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стрессоустойчивость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+4</a:t>
            </a:r>
          </a:p>
        </p:txBody>
      </p:sp>
      <p:sp>
        <p:nvSpPr>
          <p:cNvPr id="42" name="Выноска-облако 41"/>
          <p:cNvSpPr/>
          <p:nvPr/>
        </p:nvSpPr>
        <p:spPr>
          <a:xfrm>
            <a:off x="5229268" y="285728"/>
            <a:ext cx="1900206" cy="1273742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5386358" y="566397"/>
            <a:ext cx="16287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депрессия </a:t>
            </a:r>
          </a:p>
          <a:p>
            <a:pPr algn="ctr"/>
            <a:r>
              <a:rPr lang="ru-RU" sz="2800" b="1" dirty="0"/>
              <a:t>-3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366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88" y="0"/>
            <a:ext cx="92026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Выноска-облако 25"/>
          <p:cNvSpPr/>
          <p:nvPr/>
        </p:nvSpPr>
        <p:spPr>
          <a:xfrm>
            <a:off x="3071802" y="357166"/>
            <a:ext cx="1785950" cy="1357322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Выноска-облако 24"/>
          <p:cNvSpPr/>
          <p:nvPr/>
        </p:nvSpPr>
        <p:spPr>
          <a:xfrm>
            <a:off x="214282" y="357166"/>
            <a:ext cx="2428892" cy="142876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29800" y="551008"/>
            <a:ext cx="15264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занятие  спортом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+4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78959" y="714356"/>
            <a:ext cx="16430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курение </a:t>
            </a:r>
          </a:p>
          <a:p>
            <a:pPr algn="ctr"/>
            <a:r>
              <a:rPr lang="ru-RU" sz="2800" b="1" dirty="0"/>
              <a:t>-12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614633" y="2143116"/>
            <a:ext cx="376217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6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8" name="Выноска-облако 27"/>
          <p:cNvSpPr/>
          <p:nvPr/>
        </p:nvSpPr>
        <p:spPr>
          <a:xfrm>
            <a:off x="6851131" y="2866347"/>
            <a:ext cx="2000264" cy="1285884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7015138" y="3037785"/>
            <a:ext cx="16407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правильное питание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+7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0" name="Выноска-облако 29"/>
          <p:cNvSpPr/>
          <p:nvPr/>
        </p:nvSpPr>
        <p:spPr>
          <a:xfrm>
            <a:off x="6572264" y="1071546"/>
            <a:ext cx="2286016" cy="1500198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6851131" y="1206133"/>
            <a:ext cx="17464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отказ от вредных привычек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+6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2" name="Выноска-облако 31"/>
          <p:cNvSpPr/>
          <p:nvPr/>
        </p:nvSpPr>
        <p:spPr>
          <a:xfrm>
            <a:off x="214282" y="2357430"/>
            <a:ext cx="2214578" cy="142876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500034" y="2571744"/>
            <a:ext cx="1656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сон не менее 7 часов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+5</a:t>
            </a:r>
          </a:p>
        </p:txBody>
      </p:sp>
      <p:sp>
        <p:nvSpPr>
          <p:cNvPr id="34" name="Выноска-облако 33"/>
          <p:cNvSpPr/>
          <p:nvPr/>
        </p:nvSpPr>
        <p:spPr>
          <a:xfrm>
            <a:off x="214282" y="4286256"/>
            <a:ext cx="2071702" cy="1214446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435481" y="4493369"/>
            <a:ext cx="16430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гигиена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+3 </a:t>
            </a:r>
          </a:p>
        </p:txBody>
      </p:sp>
      <p:sp>
        <p:nvSpPr>
          <p:cNvPr id="36" name="Выноска-облако 35"/>
          <p:cNvSpPr/>
          <p:nvPr/>
        </p:nvSpPr>
        <p:spPr>
          <a:xfrm>
            <a:off x="2214546" y="5000636"/>
            <a:ext cx="1928826" cy="1285884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2536017" y="5253091"/>
            <a:ext cx="12144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фастфуд</a:t>
            </a:r>
          </a:p>
          <a:p>
            <a:pPr algn="ctr"/>
            <a:r>
              <a:rPr lang="ru-RU" sz="2800" b="1" dirty="0"/>
              <a:t>-5</a:t>
            </a:r>
          </a:p>
        </p:txBody>
      </p:sp>
      <p:sp>
        <p:nvSpPr>
          <p:cNvPr id="38" name="Выноска-облако 37"/>
          <p:cNvSpPr/>
          <p:nvPr/>
        </p:nvSpPr>
        <p:spPr>
          <a:xfrm>
            <a:off x="4429124" y="5000636"/>
            <a:ext cx="1928826" cy="1285884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743416" y="5179231"/>
            <a:ext cx="1285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свалки мусора</a:t>
            </a:r>
          </a:p>
          <a:p>
            <a:pPr algn="ctr"/>
            <a:r>
              <a:rPr lang="ru-RU" sz="2800" b="1" dirty="0"/>
              <a:t>-10</a:t>
            </a:r>
          </a:p>
        </p:txBody>
      </p:sp>
      <p:sp>
        <p:nvSpPr>
          <p:cNvPr id="40" name="Выноска-облако 39"/>
          <p:cNvSpPr/>
          <p:nvPr/>
        </p:nvSpPr>
        <p:spPr>
          <a:xfrm>
            <a:off x="6357950" y="4429132"/>
            <a:ext cx="2571768" cy="1500198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6500826" y="4929198"/>
            <a:ext cx="240948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стрессоустойчивость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+4</a:t>
            </a:r>
          </a:p>
        </p:txBody>
      </p:sp>
      <p:sp>
        <p:nvSpPr>
          <p:cNvPr id="42" name="Выноска-облако 41"/>
          <p:cNvSpPr/>
          <p:nvPr/>
        </p:nvSpPr>
        <p:spPr>
          <a:xfrm>
            <a:off x="5229268" y="285728"/>
            <a:ext cx="1900206" cy="1273742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5386358" y="566397"/>
            <a:ext cx="16287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депрессия </a:t>
            </a:r>
          </a:p>
          <a:p>
            <a:pPr algn="ctr"/>
            <a:r>
              <a:rPr lang="ru-RU" sz="2800" b="1" dirty="0"/>
              <a:t>-3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5973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t="2455" r="1680" b="3853"/>
          <a:stretch/>
        </p:blipFill>
        <p:spPr bwMode="auto">
          <a:xfrm>
            <a:off x="104590" y="404664"/>
            <a:ext cx="8876131" cy="483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88" y="0"/>
            <a:ext cx="92026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ая выноска 3"/>
          <p:cNvSpPr/>
          <p:nvPr/>
        </p:nvSpPr>
        <p:spPr>
          <a:xfrm>
            <a:off x="887607" y="5361593"/>
            <a:ext cx="1440161" cy="967094"/>
          </a:xfrm>
          <a:prstGeom prst="wedgeRectCallout">
            <a:avLst>
              <a:gd name="adj1" fmla="val -67909"/>
              <a:gd name="adj2" fmla="val -16373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90521" y="5597923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Нану Шаова</a:t>
            </a:r>
          </a:p>
          <a:p>
            <a:pPr algn="ctr"/>
            <a:r>
              <a:rPr lang="ru-RU" b="1" dirty="0"/>
              <a:t>128лет</a:t>
            </a:r>
            <a:endParaRPr lang="ru-RU" dirty="0"/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5610200" y="5263349"/>
            <a:ext cx="1455681" cy="995548"/>
          </a:xfrm>
          <a:prstGeom prst="wedgeRectCallout">
            <a:avLst>
              <a:gd name="adj1" fmla="val -213716"/>
              <a:gd name="adj2" fmla="val -17555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632438" y="5331438"/>
            <a:ext cx="1455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Пелагея Закурдаева</a:t>
            </a:r>
          </a:p>
          <a:p>
            <a:pPr algn="ctr"/>
            <a:r>
              <a:rPr lang="ru-RU" b="1" dirty="0"/>
              <a:t>118 лет</a:t>
            </a: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5292080" y="404664"/>
            <a:ext cx="1944216" cy="971609"/>
          </a:xfrm>
          <a:prstGeom prst="wedgeRectCallout">
            <a:avLst>
              <a:gd name="adj1" fmla="val 24774"/>
              <a:gd name="adj2" fmla="val 19511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379609" y="390462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Варвара Семенникова</a:t>
            </a:r>
          </a:p>
          <a:p>
            <a:pPr algn="ctr"/>
            <a:r>
              <a:rPr lang="ru-RU" b="1" dirty="0"/>
              <a:t>117 лет</a:t>
            </a: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2972124" y="5383475"/>
            <a:ext cx="1440161" cy="923330"/>
          </a:xfrm>
          <a:prstGeom prst="wedgeRectCallout">
            <a:avLst>
              <a:gd name="adj1" fmla="val -164852"/>
              <a:gd name="adj2" fmla="val -16961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72124" y="5383475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Бисембеева Танзиля</a:t>
            </a:r>
          </a:p>
          <a:p>
            <a:pPr algn="ctr"/>
            <a:r>
              <a:rPr lang="ru-RU" b="1" dirty="0"/>
              <a:t>120 лет</a:t>
            </a:r>
            <a:endParaRPr lang="ru-RU" dirty="0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683568" y="260648"/>
            <a:ext cx="1800200" cy="1053144"/>
          </a:xfrm>
          <a:prstGeom prst="wedgeRectCallout">
            <a:avLst>
              <a:gd name="adj1" fmla="val 36118"/>
              <a:gd name="adj2" fmla="val 26377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871438" y="325555"/>
            <a:ext cx="1424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Хабимбал Хаметова</a:t>
            </a:r>
          </a:p>
          <a:p>
            <a:pPr algn="ctr"/>
            <a:r>
              <a:rPr lang="ru-RU" b="1" dirty="0"/>
              <a:t>120лет</a:t>
            </a: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2972124" y="325556"/>
            <a:ext cx="1959916" cy="923330"/>
          </a:xfrm>
          <a:prstGeom prst="wedgeRectCallout">
            <a:avLst>
              <a:gd name="adj1" fmla="val -121919"/>
              <a:gd name="adj2" fmla="val 30258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094736" y="325556"/>
            <a:ext cx="1693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Мария</a:t>
            </a:r>
            <a:r>
              <a:rPr lang="ru-RU" dirty="0"/>
              <a:t> </a:t>
            </a:r>
            <a:r>
              <a:rPr lang="ru-RU" b="1" dirty="0"/>
              <a:t>Стрельникова</a:t>
            </a:r>
          </a:p>
          <a:p>
            <a:pPr algn="ctr"/>
            <a:r>
              <a:rPr lang="ru-RU" b="1" dirty="0"/>
              <a:t>115лет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nplus.com/files/resources/original/5975eb24477b515d749e85c5.png">
            <a:extLst>
              <a:ext uri="{FF2B5EF4-FFF2-40B4-BE49-F238E27FC236}">
                <a16:creationId xmlns:a16="http://schemas.microsoft.com/office/drawing/2014/main" xmlns="" id="{0EA96957-75B0-4E4E-B7B0-4915A5F00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0C2906-E9CD-4714-B86F-CCBAA6FAF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travelsoul.ru/wp-content/uploads/f/2/7/f273542f5331198d377f3138d63353bc.png">
            <a:extLst>
              <a:ext uri="{FF2B5EF4-FFF2-40B4-BE49-F238E27FC236}">
                <a16:creationId xmlns:a16="http://schemas.microsoft.com/office/drawing/2014/main" xmlns="" id="{41311A18-6475-46A0-9A03-0A7444C488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0869"/>
            <a:ext cx="5832648" cy="61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: линия 3">
            <a:extLst>
              <a:ext uri="{FF2B5EF4-FFF2-40B4-BE49-F238E27FC236}">
                <a16:creationId xmlns:a16="http://schemas.microsoft.com/office/drawing/2014/main" xmlns="" id="{1637A1FA-AEBF-4817-8FD7-E2B5E5DC8CF9}"/>
              </a:ext>
            </a:extLst>
          </p:cNvPr>
          <p:cNvSpPr/>
          <p:nvPr/>
        </p:nvSpPr>
        <p:spPr>
          <a:xfrm>
            <a:off x="6766560" y="1772816"/>
            <a:ext cx="1944216" cy="648072"/>
          </a:xfrm>
          <a:prstGeom prst="borderCallout1">
            <a:avLst>
              <a:gd name="adj1" fmla="val 21102"/>
              <a:gd name="adj2" fmla="val -102"/>
              <a:gd name="adj3" fmla="val 112500"/>
              <a:gd name="adj4" fmla="val -3833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Петрищева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Любовь Васильевна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101 год</a:t>
            </a:r>
          </a:p>
        </p:txBody>
      </p:sp>
      <p:sp>
        <p:nvSpPr>
          <p:cNvPr id="6" name="Выноска: линия 5">
            <a:extLst>
              <a:ext uri="{FF2B5EF4-FFF2-40B4-BE49-F238E27FC236}">
                <a16:creationId xmlns:a16="http://schemas.microsoft.com/office/drawing/2014/main" xmlns="" id="{5198DDC1-D483-46E7-B79B-5A682EBBF7F2}"/>
              </a:ext>
            </a:extLst>
          </p:cNvPr>
          <p:cNvSpPr/>
          <p:nvPr/>
        </p:nvSpPr>
        <p:spPr>
          <a:xfrm flipH="1">
            <a:off x="730424" y="1408036"/>
            <a:ext cx="1944216" cy="648072"/>
          </a:xfrm>
          <a:prstGeom prst="borderCallout1">
            <a:avLst>
              <a:gd name="adj1" fmla="val 21102"/>
              <a:gd name="adj2" fmla="val -193"/>
              <a:gd name="adj3" fmla="val 141895"/>
              <a:gd name="adj4" fmla="val -7333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Доронина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Александра </a:t>
            </a:r>
            <a:r>
              <a:rPr lang="ru-RU" sz="1400" dirty="0" err="1">
                <a:solidFill>
                  <a:schemeClr val="tx1"/>
                </a:solidFill>
              </a:rPr>
              <a:t>Гордеевна</a:t>
            </a:r>
            <a:endParaRPr lang="ru-RU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102 года</a:t>
            </a:r>
          </a:p>
        </p:txBody>
      </p:sp>
      <p:sp>
        <p:nvSpPr>
          <p:cNvPr id="8" name="Выноска: линия 7">
            <a:extLst>
              <a:ext uri="{FF2B5EF4-FFF2-40B4-BE49-F238E27FC236}">
                <a16:creationId xmlns:a16="http://schemas.microsoft.com/office/drawing/2014/main" xmlns="" id="{45A67349-10B3-4F35-BF4F-4313F89910FA}"/>
              </a:ext>
            </a:extLst>
          </p:cNvPr>
          <p:cNvSpPr/>
          <p:nvPr/>
        </p:nvSpPr>
        <p:spPr>
          <a:xfrm>
            <a:off x="6742584" y="2664086"/>
            <a:ext cx="1944216" cy="648072"/>
          </a:xfrm>
          <a:prstGeom prst="borderCallout1">
            <a:avLst>
              <a:gd name="adj1" fmla="val 23453"/>
              <a:gd name="adj2" fmla="val -102"/>
              <a:gd name="adj3" fmla="val 112500"/>
              <a:gd name="adj4" fmla="val -3833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Щербакова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Ирина Михайловна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101 год</a:t>
            </a:r>
          </a:p>
        </p:txBody>
      </p:sp>
      <p:sp>
        <p:nvSpPr>
          <p:cNvPr id="10" name="Выноска: линия 9">
            <a:extLst>
              <a:ext uri="{FF2B5EF4-FFF2-40B4-BE49-F238E27FC236}">
                <a16:creationId xmlns:a16="http://schemas.microsoft.com/office/drawing/2014/main" xmlns="" id="{03B54543-5DE6-4B13-AB19-1FFEF02EE3F6}"/>
              </a:ext>
            </a:extLst>
          </p:cNvPr>
          <p:cNvSpPr/>
          <p:nvPr/>
        </p:nvSpPr>
        <p:spPr>
          <a:xfrm>
            <a:off x="6742584" y="3413336"/>
            <a:ext cx="1944216" cy="648072"/>
          </a:xfrm>
          <a:prstGeom prst="borderCallout1">
            <a:avLst>
              <a:gd name="adj1" fmla="val 28156"/>
              <a:gd name="adj2" fmla="val -102"/>
              <a:gd name="adj3" fmla="val 9030"/>
              <a:gd name="adj4" fmla="val -3911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Пчелинцева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Евдокия Ивановна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102 года</a:t>
            </a:r>
          </a:p>
        </p:txBody>
      </p:sp>
      <p:sp>
        <p:nvSpPr>
          <p:cNvPr id="11" name="Выноска: линия 10">
            <a:extLst>
              <a:ext uri="{FF2B5EF4-FFF2-40B4-BE49-F238E27FC236}">
                <a16:creationId xmlns:a16="http://schemas.microsoft.com/office/drawing/2014/main" xmlns="" id="{D5DD1694-931D-43E5-A639-A3696CC509EF}"/>
              </a:ext>
            </a:extLst>
          </p:cNvPr>
          <p:cNvSpPr/>
          <p:nvPr/>
        </p:nvSpPr>
        <p:spPr>
          <a:xfrm>
            <a:off x="6779096" y="4287564"/>
            <a:ext cx="1944216" cy="648072"/>
          </a:xfrm>
          <a:prstGeom prst="borderCallout1">
            <a:avLst>
              <a:gd name="adj1" fmla="val 32860"/>
              <a:gd name="adj2" fmla="val -886"/>
              <a:gd name="adj3" fmla="val -117956"/>
              <a:gd name="adj4" fmla="val -4303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Рыбкин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Михаил Яковлевич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105 лет</a:t>
            </a:r>
          </a:p>
        </p:txBody>
      </p:sp>
    </p:spTree>
    <p:extLst>
      <p:ext uri="{BB962C8B-B14F-4D97-AF65-F5344CB8AC3E}">
        <p14:creationId xmlns:p14="http://schemas.microsoft.com/office/powerpoint/2010/main" val="288325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nplus.com/files/resources/original/5975eb24477b515d749e85c5.png">
            <a:extLst>
              <a:ext uri="{FF2B5EF4-FFF2-40B4-BE49-F238E27FC236}">
                <a16:creationId xmlns:a16="http://schemas.microsoft.com/office/drawing/2014/main" xmlns="" id="{0EA96957-75B0-4E4E-B7B0-4915A5F00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учитель\Downloads\V formie sierdtsa.jpg"/>
          <p:cNvPicPr>
            <a:picLocks noChangeAspect="1" noChangeArrowheads="1"/>
          </p:cNvPicPr>
          <p:nvPr/>
        </p:nvPicPr>
        <p:blipFill>
          <a:blip r:embed="rId3"/>
          <a:srcRect l="1738" t="2266" r="1795" b="3187"/>
          <a:stretch>
            <a:fillRect/>
          </a:stretch>
        </p:blipFill>
        <p:spPr bwMode="auto">
          <a:xfrm>
            <a:off x="714348" y="285728"/>
            <a:ext cx="7786742" cy="6243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 l="18667" t="11719" r="37408" b="15039"/>
          <a:stretch>
            <a:fillRect/>
          </a:stretch>
        </p:blipFill>
        <p:spPr bwMode="auto">
          <a:xfrm>
            <a:off x="1357290" y="357166"/>
            <a:ext cx="6500858" cy="609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Питание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457200" y="1142984"/>
            <a:ext cx="8401080" cy="328614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1 группа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/>
              <a:t>Изучить статью. Разделить тарелку питания согласно процентному соотношению потребления продуктов.</a:t>
            </a:r>
          </a:p>
          <a:p>
            <a:pPr marL="514350" indent="-514350" algn="just">
              <a:buFont typeface="+mj-lt"/>
              <a:buAutoNum type="arabicPeriod"/>
            </a:pPr>
            <a:endParaRPr lang="ru-RU" dirty="0"/>
          </a:p>
          <a:p>
            <a:pPr marL="514350" indent="-514350" algn="just">
              <a:buFont typeface="+mj-lt"/>
              <a:buAutoNum type="arabicPeriod"/>
            </a:pPr>
            <a:r>
              <a:rPr lang="ru-RU" dirty="0"/>
              <a:t>Наполнить тарелку необходимыми продуктами, используя карточки.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Питание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385765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4300" b="1" dirty="0">
                <a:solidFill>
                  <a:srgbClr val="002060"/>
                </a:solidFill>
              </a:rPr>
              <a:t>2 группа</a:t>
            </a:r>
          </a:p>
          <a:p>
            <a:pPr marL="514350" indent="-514350" algn="just">
              <a:buAutoNum type="arabicPeriod"/>
            </a:pPr>
            <a:r>
              <a:rPr lang="ru-RU" sz="3900" dirty="0"/>
              <a:t>Используя текст, определить, сколько калорий должен получать организм подростка. Рассчитать, сколько калорий приходится на завтрак, обед, ужин подростка.</a:t>
            </a:r>
          </a:p>
          <a:p>
            <a:pPr marL="514350" indent="-514350" algn="just">
              <a:buNone/>
            </a:pPr>
            <a:endParaRPr lang="ru-RU" sz="3900" dirty="0"/>
          </a:p>
          <a:p>
            <a:pPr marL="514350" indent="-514350" algn="just">
              <a:buNone/>
            </a:pPr>
            <a:r>
              <a:rPr lang="ru-RU" sz="3900" dirty="0"/>
              <a:t>2. Составить примерное меню завтрака с учетом калорий.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3071810"/>
            <a:ext cx="8229600" cy="9715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/>
              <a:t>Вредные привычки 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 l="13177" t="17578" r="29721" b="22852"/>
          <a:stretch>
            <a:fillRect/>
          </a:stretch>
        </p:blipFill>
        <p:spPr bwMode="auto">
          <a:xfrm>
            <a:off x="428597" y="428604"/>
            <a:ext cx="4141044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/>
          <a:srcRect l="12664" t="14844" r="29685" b="24609"/>
          <a:stretch>
            <a:fillRect/>
          </a:stretch>
        </p:blipFill>
        <p:spPr bwMode="auto">
          <a:xfrm>
            <a:off x="428596" y="3844702"/>
            <a:ext cx="4286280" cy="2530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4" name="Picture 6" descr="https://gepatit1.com/wp-content/uploads/2019/10/n15-1024x667.jpg"/>
          <p:cNvPicPr>
            <a:picLocks noChangeAspect="1" noChangeArrowheads="1"/>
          </p:cNvPicPr>
          <p:nvPr/>
        </p:nvPicPr>
        <p:blipFill>
          <a:blip r:embed="rId5"/>
          <a:srcRect t="7500" r="6202" b="8499"/>
          <a:stretch>
            <a:fillRect/>
          </a:stretch>
        </p:blipFill>
        <p:spPr bwMode="auto">
          <a:xfrm>
            <a:off x="4786314" y="428604"/>
            <a:ext cx="4041350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6"/>
          <a:srcRect l="10551" t="15796" r="34146" b="17773"/>
          <a:stretch>
            <a:fillRect/>
          </a:stretch>
        </p:blipFill>
        <p:spPr bwMode="auto">
          <a:xfrm>
            <a:off x="5000628" y="3857628"/>
            <a:ext cx="3643338" cy="2460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-24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8643998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100" b="1" dirty="0"/>
              <a:t>Задача. </a:t>
            </a:r>
            <a:r>
              <a:rPr lang="ru-RU" sz="3100" dirty="0"/>
              <a:t>Сколько денег в среднем расходуют курящие на табак в течение своей жизни при условии, что он начал курить в 17 лет, выкуривает по 10 сигарет в день, а продолжительность жизни составляет 71 год?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000241"/>
            <a:ext cx="8229600" cy="571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C00000"/>
                </a:solidFill>
              </a:rPr>
              <a:t>Решение: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596" y="2500306"/>
            <a:ext cx="771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1) 71 - 17= 54 (года) период курения в годах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3000372"/>
            <a:ext cx="65047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2) 13 · 366 = 4758 (дня) високосные года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3500438"/>
            <a:ext cx="6500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3) 41 · 365 = 14965 (дней) обычные года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4000504"/>
            <a:ext cx="8286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4) 4758 + 14965= 19723 (дня) период курения в днях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4500570"/>
            <a:ext cx="87154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5) 19723х10 = 197230 (сигарет) количество выкуренных сигарет за период курения 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5357826"/>
            <a:ext cx="871540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6) 197230 : 20= 9861,5 (пачек) за период курения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28596" y="5857892"/>
            <a:ext cx="55374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7)  9861,5 · 120 = 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1183380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(рублей) </a:t>
            </a:r>
            <a:endParaRPr kumimoji="0" lang="ru-RU" sz="4000" b="1" i="0" u="none" strike="noStrike" cap="none" normalizeH="0" baseline="0" dirty="0">
              <a:ln>
                <a:noFill/>
              </a:ln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348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496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/>
              <a:t>Экология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 l="10432" t="13672" r="29722" b="17968"/>
          <a:stretch>
            <a:fillRect/>
          </a:stretch>
        </p:blipFill>
        <p:spPr bwMode="auto">
          <a:xfrm>
            <a:off x="357158" y="357166"/>
            <a:ext cx="3929090" cy="2523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5" name="Picture 5" descr="https://i.ytimg.com/vi/DU1qlNE6sO0/maxresdefault.jpg"/>
          <p:cNvPicPr>
            <a:picLocks noChangeAspect="1" noChangeArrowheads="1"/>
          </p:cNvPicPr>
          <p:nvPr/>
        </p:nvPicPr>
        <p:blipFill>
          <a:blip r:embed="rId4"/>
          <a:srcRect r="10875"/>
          <a:stretch>
            <a:fillRect/>
          </a:stretch>
        </p:blipFill>
        <p:spPr bwMode="auto">
          <a:xfrm>
            <a:off x="4857752" y="330814"/>
            <a:ext cx="3953380" cy="2495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7" name="Picture 7" descr="https://im.kommersant.ru/Issues.photo/OGONIOK/2013/019/KMO_085553_03459_1_t2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000504"/>
            <a:ext cx="4000528" cy="224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9" name="AutoShape 9" descr="https://kartinkin.net/uploads/posts/2022-02/1644907809_47-kartinkin-net-p-ekologiya-kartinki-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5851" name="AutoShape 11" descr="https://kartinkin.net/uploads/posts/2022-02/1644907809_47-kartinkin-net-p-ekologiya-kartinki-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5852" name="Picture 12"/>
          <p:cNvPicPr>
            <a:picLocks noChangeAspect="1" noChangeArrowheads="1"/>
          </p:cNvPicPr>
          <p:nvPr/>
        </p:nvPicPr>
        <p:blipFill>
          <a:blip r:embed="rId6"/>
          <a:srcRect l="13726" t="12695" r="31918" b="16015"/>
          <a:stretch>
            <a:fillRect/>
          </a:stretch>
        </p:blipFill>
        <p:spPr bwMode="auto">
          <a:xfrm>
            <a:off x="5214942" y="4034419"/>
            <a:ext cx="3143272" cy="2317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28596" y="1071545"/>
            <a:ext cx="8358246" cy="1874491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/>
              <a:t>Задача. </a:t>
            </a:r>
            <a:r>
              <a:rPr lang="ru-RU" sz="2700" dirty="0">
                <a:cs typeface="Times New Roman" panose="02020603050405020304" pitchFamily="18" charset="0"/>
              </a:rPr>
              <a:t>В среднем один житель Узловой выбрасывает 2,5 кг мусора в день. </a:t>
            </a:r>
            <a:br>
              <a:rPr lang="ru-RU" sz="2700" dirty="0">
                <a:cs typeface="Times New Roman" panose="02020603050405020304" pitchFamily="18" charset="0"/>
              </a:rPr>
            </a:br>
            <a:r>
              <a:rPr lang="ru-RU" sz="2700" dirty="0"/>
              <a:t>Сколько мусора выбрасывается жителями города Узловая, если в городе 49427 жителей? </a:t>
            </a:r>
            <a:br>
              <a:rPr lang="ru-RU" sz="2700" dirty="0"/>
            </a:br>
            <a:r>
              <a:rPr lang="ru-RU" sz="2700" dirty="0"/>
              <a:t>Сколько машин, грузоподъемностью в 3,5 тонны потребуется для вывоза этого   мусора?</a:t>
            </a:r>
            <a:br>
              <a:rPr lang="ru-RU" sz="27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447080" y="2462393"/>
            <a:ext cx="8229600" cy="5715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C00000"/>
                </a:solidFill>
              </a:rPr>
              <a:t>Решение:</a:t>
            </a:r>
          </a:p>
          <a:p>
            <a:pPr>
              <a:buNone/>
            </a:pP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5849" name="AutoShape 9" descr="https://kartinkin.net/uploads/posts/2022-02/1644907809_47-kartinkin-net-p-ekologiya-kartinki-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5851" name="AutoShape 11" descr="https://kartinkin.net/uploads/posts/2022-02/1644907809_47-kartinkin-net-p-ekologiya-kartinki-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204162" y="3043148"/>
            <a:ext cx="87154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2400" b="1" dirty="0"/>
              <a:t>Сколько мусора выбрасывается в городе Узловая за один день?</a:t>
            </a:r>
            <a:br>
              <a:rPr lang="ru-RU" sz="2400" b="1" dirty="0"/>
            </a:br>
            <a:r>
              <a:rPr lang="ru-RU" sz="2400" b="1" dirty="0"/>
              <a:t>2,5 * 49427 = 123 567,5 (кг)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04162" y="4309287"/>
            <a:ext cx="85725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b="1" dirty="0">
                <a:ea typeface="Times New Roman" pitchFamily="18" charset="0"/>
                <a:cs typeface="Arial" pitchFamily="34" charset="0"/>
              </a:rPr>
              <a:t>2.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Сколько мусора в городе выбрасывается за один год?</a:t>
            </a:r>
            <a:br>
              <a:rPr kumimoji="0" lang="ru-RU" sz="2400" b="1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    123 567, 5 * 365 = 45 102 137,</a:t>
            </a:r>
            <a:r>
              <a:rPr kumimoji="0" lang="ru-RU" sz="2400" b="1" i="0" u="none" strike="noStrike" cap="none" normalizeH="0" dirty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5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(кг).</a:t>
            </a:r>
            <a:endParaRPr kumimoji="0" lang="ru-RU" sz="2400" b="1" i="0" u="none" strike="noStrike" cap="none" normalizeH="0" baseline="0" dirty="0">
              <a:ln>
                <a:noFill/>
              </a:ln>
              <a:effectLst/>
              <a:cs typeface="Arial" pitchFamily="34" charset="0"/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43006" y="5237395"/>
            <a:ext cx="784650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b="1" dirty="0">
                <a:ea typeface="Times New Roman" pitchFamily="18" charset="0"/>
                <a:cs typeface="Arial" pitchFamily="34" charset="0"/>
              </a:rPr>
              <a:t>3.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Сколько машин потребуется для вывоза этого мусора?</a:t>
            </a:r>
            <a:br>
              <a:rPr kumimoji="0" lang="ru-RU" sz="2400" b="1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    45102137, 5 : 3500 = 12886,325 (машин)</a:t>
            </a:r>
            <a:endParaRPr kumimoji="0" lang="ru-RU" sz="2400" b="1" i="0" u="none" strike="noStrike" cap="none" normalizeH="0" baseline="0" dirty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/>
      <p:bldP spid="36866" grpId="0"/>
      <p:bldP spid="368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/>
              <a:t>Задача.</a:t>
            </a:r>
            <a:r>
              <a:rPr lang="ru-RU" sz="2400" dirty="0"/>
              <a:t> Сколько выбрасывается бумаги учениками нашей школы за один год, если в школе </a:t>
            </a:r>
            <a:r>
              <a:rPr lang="ru-RU" sz="2400" dirty="0" smtClean="0"/>
              <a:t>954 </a:t>
            </a:r>
            <a:r>
              <a:rPr lang="ru-RU" sz="2400" dirty="0"/>
              <a:t>учащихся и в учебном году 210 дней? Сколько деревьев мы можем сохранить, если одна тонна макулатуры спасает от вырубки 12 взрослых деревьев? В школе за день остается около 2772 граммов бумаги.  Сколько граммов бумаги приходится на одного ученика в день?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714620"/>
            <a:ext cx="8229600" cy="5715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C00000"/>
                </a:solidFill>
              </a:rPr>
              <a:t>Решение 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2987" y="3061797"/>
            <a:ext cx="7358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1. Сколько гр. бумаги приходится на одного ученика?</a:t>
            </a:r>
            <a:br>
              <a:rPr lang="ru-RU" sz="2400" b="1" dirty="0"/>
            </a:br>
            <a:r>
              <a:rPr lang="ru-RU" sz="2400" b="1" dirty="0"/>
              <a:t>2772 : </a:t>
            </a:r>
            <a:r>
              <a:rPr lang="ru-RU" sz="2400" b="1" smtClean="0"/>
              <a:t>954 =2,9г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1535" y="3804936"/>
            <a:ext cx="7286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2.Сколько бумаги выбрасывает в год наша школа?</a:t>
            </a:r>
            <a:br>
              <a:rPr lang="ru-RU" sz="2400" b="1" dirty="0"/>
            </a:br>
            <a:r>
              <a:rPr lang="ru-RU" sz="2400" b="1" dirty="0"/>
              <a:t>2772 * 210 =582120 =582 кг  120г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00016" y="5510836"/>
            <a:ext cx="7929618" cy="9541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Если бы мы сдали эту бумагу в макулатуру, то спасли бы от вырубки 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6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взрослых деревьев.</a:t>
            </a:r>
            <a:endParaRPr kumimoji="0" lang="ru-RU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26A98C-41F3-4A33-901B-A81F2D0AD62D}"/>
              </a:ext>
            </a:extLst>
          </p:cNvPr>
          <p:cNvSpPr txBox="1"/>
          <p:nvPr/>
        </p:nvSpPr>
        <p:spPr>
          <a:xfrm>
            <a:off x="391663" y="4554581"/>
            <a:ext cx="7529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3. Сколько деревьев можно спасти?</a:t>
            </a:r>
          </a:p>
          <a:p>
            <a:r>
              <a:rPr lang="ru-RU" sz="2400" b="1" dirty="0"/>
              <a:t>582,120 * 12 : 1000 = 6,9 (дер.)</a:t>
            </a:r>
            <a:br>
              <a:rPr lang="ru-RU" sz="2400" b="1" dirty="0"/>
            </a:b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25" grpId="0" animBg="1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529</Words>
  <Application>Microsoft Office PowerPoint</Application>
  <PresentationFormat>Экран (4:3)</PresentationFormat>
  <Paragraphs>116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Питание</vt:lpstr>
      <vt:lpstr>Питание</vt:lpstr>
      <vt:lpstr>Презентация PowerPoint</vt:lpstr>
      <vt:lpstr>Задача. Сколько денег в среднем расходуют курящие на табак в течение своей жизни при условии, что он начал курить в 17 лет, выкуривает по 10 сигарет в день, а продолжительность жизни составляет 71 год?  </vt:lpstr>
      <vt:lpstr>Экология</vt:lpstr>
      <vt:lpstr>Задача. В среднем один житель Узловой выбрасывает 2,5 кг мусора в день.  Сколько мусора выбрасывается жителями города Узловая, если в городе 49427 жителей?  Сколько машин, грузоподъемностью в 3,5 тонны потребуется для вывоза этого   мусора?  </vt:lpstr>
      <vt:lpstr>Задача. Сколько выбрасывается бумаги учениками нашей школы за один год, если в школе 954 учащихся и в учебном году 210 дней? Сколько деревьев мы можем сохранить, если одна тонна макулатуры спасает от вырубки 12 взрослых деревьев? В школе за день остается около 2772 граммов бумаги.  Сколько граммов бумаги приходится на одного ученика в день?</vt:lpstr>
      <vt:lpstr>Акция «Сбор макулатуры» </vt:lpstr>
      <vt:lpstr>Учащиеся школы в рамках акции собрали 800 кг макулатуры. </vt:lpstr>
      <vt:lpstr>Как прожить до 100 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Наталья</cp:lastModifiedBy>
  <cp:revision>52</cp:revision>
  <dcterms:created xsi:type="dcterms:W3CDTF">2023-01-11T06:13:56Z</dcterms:created>
  <dcterms:modified xsi:type="dcterms:W3CDTF">2023-02-11T19:36:11Z</dcterms:modified>
</cp:coreProperties>
</file>