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7" r:id="rId3"/>
    <p:sldId id="300" r:id="rId4"/>
    <p:sldId id="286" r:id="rId5"/>
    <p:sldId id="258" r:id="rId6"/>
    <p:sldId id="259" r:id="rId7"/>
    <p:sldId id="260" r:id="rId8"/>
    <p:sldId id="261" r:id="rId9"/>
    <p:sldId id="265" r:id="rId10"/>
    <p:sldId id="262" r:id="rId11"/>
    <p:sldId id="263" r:id="rId12"/>
    <p:sldId id="267" r:id="rId13"/>
    <p:sldId id="298" r:id="rId14"/>
    <p:sldId id="299" r:id="rId15"/>
    <p:sldId id="268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494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Античный мир</c:v>
                </c:pt>
                <c:pt idx="1">
                  <c:v>Средние века</c:v>
                </c:pt>
                <c:pt idx="2">
                  <c:v>19 век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</c:v>
                </c:pt>
                <c:pt idx="1">
                  <c:v>40</c:v>
                </c:pt>
                <c:pt idx="2">
                  <c:v>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A38-4C06-B19F-9CC3DD1110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/>
        <c:marker val="1"/>
        <c:smooth val="0"/>
        <c:axId val="216235392"/>
        <c:axId val="86582400"/>
      </c:lineChart>
      <c:catAx>
        <c:axId val="216235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86582400"/>
        <c:crosses val="autoZero"/>
        <c:auto val="1"/>
        <c:lblAlgn val="ctr"/>
        <c:lblOffset val="100"/>
        <c:noMultiLvlLbl val="0"/>
      </c:catAx>
      <c:valAx>
        <c:axId val="865824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baseline="0" dirty="0" smtClean="0"/>
                  <a:t>Возраст </a:t>
                </a:r>
                <a:endParaRPr lang="ru-RU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216235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38753884487242E-2"/>
          <c:y val="6.5910867333079673E-2"/>
          <c:w val="0.79281229877656068"/>
          <c:h val="0.857094377055742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36384312270780295"/>
                  <c:y val="-7.1067105628543573E-3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50%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68-408A-A015-C0778AAF4310}"/>
                </c:ext>
              </c:extLst>
            </c:dLbl>
            <c:dLbl>
              <c:idx val="1"/>
              <c:layout>
                <c:manualLayout>
                  <c:x val="0.1802883269408439"/>
                  <c:y val="-0.24575099330131689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20%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68-408A-A015-C0778AAF4310}"/>
                </c:ext>
              </c:extLst>
            </c:dLbl>
            <c:dLbl>
              <c:idx val="2"/>
              <c:layout>
                <c:manualLayout>
                  <c:x val="0.26236483034239488"/>
                  <c:y val="8.8313396685691548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20%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68-408A-A015-C0778AAF4310}"/>
                </c:ext>
              </c:extLst>
            </c:dLbl>
            <c:dLbl>
              <c:idx val="3"/>
              <c:layout>
                <c:manualLayout>
                  <c:x val="0.11265406716313452"/>
                  <c:y val="0.2173237727214604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10%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68-408A-A015-C0778AAF4310}"/>
                </c:ext>
              </c:extLst>
            </c:dLbl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20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468-408A-A015-C0778AAF4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38753884487242E-2"/>
          <c:y val="6.5910867333079604E-2"/>
          <c:w val="0.79281229877656056"/>
          <c:h val="0.857094377055742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363843122707803"/>
                  <c:y val="-7.1067105628543521E-3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50%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E5-42D4-B8A2-C5B85F3E302F}"/>
                </c:ext>
              </c:extLst>
            </c:dLbl>
            <c:dLbl>
              <c:idx val="1"/>
              <c:layout>
                <c:manualLayout>
                  <c:x val="0.1802883269408439"/>
                  <c:y val="-0.2457509933013169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20%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E5-42D4-B8A2-C5B85F3E302F}"/>
                </c:ext>
              </c:extLst>
            </c:dLbl>
            <c:dLbl>
              <c:idx val="2"/>
              <c:layout>
                <c:manualLayout>
                  <c:x val="0.26236483034239488"/>
                  <c:y val="8.8313396685691548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20%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E5-42D4-B8A2-C5B85F3E302F}"/>
                </c:ext>
              </c:extLst>
            </c:dLbl>
            <c:dLbl>
              <c:idx val="3"/>
              <c:layout>
                <c:manualLayout>
                  <c:x val="0.11265406716313446"/>
                  <c:y val="0.21732377272146045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10%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E5-42D4-B8A2-C5B85F3E302F}"/>
                </c:ext>
              </c:extLst>
            </c:dLbl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20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CE5-42D4-B8A2-C5B85F3E3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38753884487242E-2"/>
          <c:y val="6.5910867333079604E-2"/>
          <c:w val="0.79281229877656056"/>
          <c:h val="0.857094377055742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36384312270780306"/>
                  <c:y val="-7.1067105628543521E-3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50%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70-4929-8A96-64B836FBFE82}"/>
                </c:ext>
              </c:extLst>
            </c:dLbl>
            <c:dLbl>
              <c:idx val="1"/>
              <c:layout>
                <c:manualLayout>
                  <c:x val="0.1802883269408439"/>
                  <c:y val="-0.24575099330131694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20%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70-4929-8A96-64B836FBFE82}"/>
                </c:ext>
              </c:extLst>
            </c:dLbl>
            <c:dLbl>
              <c:idx val="2"/>
              <c:layout>
                <c:manualLayout>
                  <c:x val="0.26236483034239488"/>
                  <c:y val="8.8313396685691548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20%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70-4929-8A96-64B836FBFE82}"/>
                </c:ext>
              </c:extLst>
            </c:dLbl>
            <c:dLbl>
              <c:idx val="3"/>
              <c:layout>
                <c:manualLayout>
                  <c:x val="0.11265406716313446"/>
                  <c:y val="0.21732377272146047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10%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70-4929-8A96-64B836FBFE82}"/>
                </c:ext>
              </c:extLst>
            </c:dLbl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20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E70-4929-8A96-64B836FBF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38753884487242E-2"/>
          <c:y val="6.5910867333079604E-2"/>
          <c:w val="0.79281229877656056"/>
          <c:h val="0.857094377055742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36384312270780311"/>
                  <c:y val="-7.1067105628543521E-3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50%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51-4F66-8CDA-C41444A437FD}"/>
                </c:ext>
              </c:extLst>
            </c:dLbl>
            <c:dLbl>
              <c:idx val="1"/>
              <c:layout>
                <c:manualLayout>
                  <c:x val="0.1802883269408439"/>
                  <c:y val="-0.24575099330131694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20%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51-4F66-8CDA-C41444A437FD}"/>
                </c:ext>
              </c:extLst>
            </c:dLbl>
            <c:dLbl>
              <c:idx val="2"/>
              <c:layout>
                <c:manualLayout>
                  <c:x val="0.26236483034239488"/>
                  <c:y val="8.8313396685691548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20%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51-4F66-8CDA-C41444A437FD}"/>
                </c:ext>
              </c:extLst>
            </c:dLbl>
            <c:dLbl>
              <c:idx val="3"/>
              <c:layout>
                <c:manualLayout>
                  <c:x val="0.11265406716313446"/>
                  <c:y val="0.2173237727214605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 dirty="0"/>
                      <a:t>10%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51-4F66-8CDA-C41444A437FD}"/>
                </c:ext>
              </c:extLst>
            </c:dLbl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20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051-4F66-8CDA-C41444A43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F02E5-1A45-4AF8-A801-75F38CA612B8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2B9FC-4CF8-40F7-AF7B-B46904B073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55426_80-p-fon-dlya-prezentatsii-shkolnaya-doska-92.jpg">
            <a:extLst>
              <a:ext uri="{FF2B5EF4-FFF2-40B4-BE49-F238E27FC236}">
                <a16:creationId xmlns:a16="http://schemas.microsoft.com/office/drawing/2014/main" xmlns="" id="{8AA38A45-BD39-4A76-A86F-DF283EDB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596" y="857232"/>
            <a:ext cx="821537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ЗДРАВСТВУЙТЕ! 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</a:rPr>
              <a:t>Я ГОВОРЮ ВАМ, ЗДРАВСТВУЙТЕ! 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ВСЕМ РОДНЫМ, ЗНАКОМЫМ И ДРУЗЬЯМ. 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БУДЬТЕ СЧАСТЛИВЫ И 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ПРОСТО, ЗДРАВСТВУЙТЕ…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Задание 2 группы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111442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/>
              <a:t>     Расположить страны с самой высокой продолжительностью жизни в порядке убывания. Запишите последовательность порядковых номеров этих стран.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43042" y="2071678"/>
          <a:ext cx="6096000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4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Страна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Сан-Марино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Гернси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Монако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89,4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Гонконг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Япония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Швейцария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Макао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Исландия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83,1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Сингапур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85,2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Андорра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82,9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19672" y="775721"/>
            <a:ext cx="1582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4000" b="1" dirty="0">
                <a:solidFill>
                  <a:srgbClr val="C00000"/>
                </a:solidFill>
              </a:rPr>
              <a:t>Ответ: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2478" y="775721"/>
            <a:ext cx="568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3 </a:t>
            </a:r>
            <a:endParaRPr lang="ru-RU" sz="4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85918" y="1712294"/>
          <a:ext cx="6096000" cy="407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4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Страна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Монако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89,4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Япония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Сингапур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85,2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Макао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Сан-Марино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Исландия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83,1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Гонконг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Андорра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82,9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Гернси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2128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Швейцария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1B3899-490E-4FBF-9293-C64FF4A31665}"/>
              </a:ext>
            </a:extLst>
          </p:cNvPr>
          <p:cNvSpPr txBox="1"/>
          <p:nvPr/>
        </p:nvSpPr>
        <p:spPr>
          <a:xfrm>
            <a:off x="3707904" y="785794"/>
            <a:ext cx="568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5 </a:t>
            </a:r>
            <a:endParaRPr lang="ru-RU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1ABC5E-93B7-4A90-9579-FCD075989FD2}"/>
              </a:ext>
            </a:extLst>
          </p:cNvPr>
          <p:cNvSpPr txBox="1"/>
          <p:nvPr/>
        </p:nvSpPr>
        <p:spPr>
          <a:xfrm>
            <a:off x="4139952" y="785794"/>
            <a:ext cx="568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9 </a:t>
            </a:r>
            <a:endParaRPr lang="ru-RU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5723EE-FF15-4337-8A35-1AFE8B6DDA35}"/>
              </a:ext>
            </a:extLst>
          </p:cNvPr>
          <p:cNvSpPr txBox="1"/>
          <p:nvPr/>
        </p:nvSpPr>
        <p:spPr>
          <a:xfrm>
            <a:off x="4572000" y="785794"/>
            <a:ext cx="568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7 </a:t>
            </a:r>
            <a:endParaRPr lang="ru-RU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12D48B-A005-4E46-B03A-BAF6D1EA91FA}"/>
              </a:ext>
            </a:extLst>
          </p:cNvPr>
          <p:cNvSpPr txBox="1"/>
          <p:nvPr/>
        </p:nvSpPr>
        <p:spPr>
          <a:xfrm>
            <a:off x="5004048" y="785794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1</a:t>
            </a:r>
            <a:endParaRPr lang="ru-RU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6545AB3-7747-4F59-91CA-EB912AEFEE15}"/>
              </a:ext>
            </a:extLst>
          </p:cNvPr>
          <p:cNvSpPr txBox="1"/>
          <p:nvPr/>
        </p:nvSpPr>
        <p:spPr>
          <a:xfrm>
            <a:off x="5436096" y="785794"/>
            <a:ext cx="568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8 </a:t>
            </a:r>
            <a:endParaRPr lang="ru-RU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82D40B-DA2C-4727-9DC2-99C1479865D3}"/>
              </a:ext>
            </a:extLst>
          </p:cNvPr>
          <p:cNvSpPr txBox="1"/>
          <p:nvPr/>
        </p:nvSpPr>
        <p:spPr>
          <a:xfrm>
            <a:off x="5868144" y="785794"/>
            <a:ext cx="568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4 </a:t>
            </a:r>
            <a:endParaRPr lang="ru-RU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E3AE8B-7654-4486-A64D-61AC180D964A}"/>
              </a:ext>
            </a:extLst>
          </p:cNvPr>
          <p:cNvSpPr txBox="1"/>
          <p:nvPr/>
        </p:nvSpPr>
        <p:spPr>
          <a:xfrm>
            <a:off x="6300192" y="785794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10</a:t>
            </a:r>
            <a:endParaRPr lang="ru-RU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D94A237-BEF6-46B3-B12A-47184F1B3B17}"/>
              </a:ext>
            </a:extLst>
          </p:cNvPr>
          <p:cNvSpPr txBox="1"/>
          <p:nvPr/>
        </p:nvSpPr>
        <p:spPr>
          <a:xfrm>
            <a:off x="7020272" y="785794"/>
            <a:ext cx="837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2</a:t>
            </a:r>
            <a:endParaRPr lang="ru-RU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DCC0C7E-19A6-48A7-B384-74220DB16770}"/>
              </a:ext>
            </a:extLst>
          </p:cNvPr>
          <p:cNvSpPr txBox="1"/>
          <p:nvPr/>
        </p:nvSpPr>
        <p:spPr>
          <a:xfrm>
            <a:off x="7478696" y="785794"/>
            <a:ext cx="379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6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Монако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7020" t="11719" r="35761" b="22513"/>
          <a:stretch>
            <a:fillRect/>
          </a:stretch>
        </p:blipFill>
        <p:spPr bwMode="auto">
          <a:xfrm>
            <a:off x="428596" y="1000108"/>
            <a:ext cx="4013863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8" name="AutoShape 4" descr="https://www.thepinnaclelist.com/wp-content/uploads/2018/03/05-Monte-Carlo-Monaco-Popular-Second-Home-Locations-for-Professional-Gamble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0" name="AutoShape 6" descr="https://www.thepinnaclelist.com/wp-content/uploads/2018/03/05-Monte-Carlo-Monaco-Popular-Second-Home-Locations-for-Professional-Gamble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2" name="AutoShape 8" descr="https://img.fruugo.com/product/2/36/25000362_ma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s://img.fruugo.com/product/2/36/25000362_ma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6" name="AutoShape 12" descr="https://img.fruugo.com/product/2/36/25000362_ma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/>
          <a:srcRect l="10468" t="13867" r="29136" b="18750"/>
          <a:stretch>
            <a:fillRect/>
          </a:stretch>
        </p:blipFill>
        <p:spPr bwMode="auto">
          <a:xfrm>
            <a:off x="4857752" y="1000108"/>
            <a:ext cx="3786214" cy="237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/>
          <a:srcRect l="10468" t="14844" r="29685" b="16797"/>
          <a:stretch>
            <a:fillRect/>
          </a:stretch>
        </p:blipFill>
        <p:spPr bwMode="auto">
          <a:xfrm>
            <a:off x="4857752" y="3929066"/>
            <a:ext cx="3786214" cy="243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1" name="AutoShape 17" descr="https://fidulink.com/wp-content/uploads/2020/06/MONACO-creation-societe-Monaco-creer-entreprise-Monaco-ouverture-de-compte-bancaire-Monaco-domiciliation-Monac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/>
          <a:srcRect l="11017" t="20703" r="30234" b="21679"/>
          <a:stretch>
            <a:fillRect/>
          </a:stretch>
        </p:blipFill>
        <p:spPr bwMode="auto">
          <a:xfrm>
            <a:off x="571472" y="4286256"/>
            <a:ext cx="3786214" cy="208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43042" y="357166"/>
          <a:ext cx="6096000" cy="593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4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Страна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Монако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89,4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Япония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Сингапур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85,2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Макао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Сан-Марино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Непал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71,1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Россия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Республика Молдова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Свазиленд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Габон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Афганистан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Гвинея-Бисау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0000"/>
                          </a:solidFill>
                        </a:rPr>
                        <a:t>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Чад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0000"/>
                          </a:solidFill>
                        </a:rPr>
                        <a:t>50,6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9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606140"/>
              </p:ext>
            </p:extLst>
          </p:nvPr>
        </p:nvGraphicFramePr>
        <p:xfrm>
          <a:off x="1643042" y="357166"/>
          <a:ext cx="6096000" cy="593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4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Страна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Монако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89,4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Япония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Сингапур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85,2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Макао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Сан-Марино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Непал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71,1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0000"/>
                          </a:solidFill>
                        </a:rPr>
                        <a:t>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Россия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Республика Молдова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Свазиленд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Габон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Афганистан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Гвинея-Бисау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0000"/>
                          </a:solidFill>
                        </a:rPr>
                        <a:t>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Чад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rgbClr val="FF0000"/>
                          </a:solidFill>
                        </a:rPr>
                        <a:t>50,6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3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428596" y="571480"/>
          <a:ext cx="5715040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357818" y="571480"/>
            <a:ext cx="3324220" cy="221457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/>
              <a:t> - Наследственность</a:t>
            </a:r>
          </a:p>
          <a:p>
            <a:pPr>
              <a:buNone/>
            </a:pPr>
            <a:r>
              <a:rPr lang="ru-RU" b="1" dirty="0"/>
              <a:t> - Образ жизни</a:t>
            </a:r>
          </a:p>
          <a:p>
            <a:pPr>
              <a:buNone/>
            </a:pPr>
            <a:r>
              <a:rPr lang="ru-RU" b="1" dirty="0"/>
              <a:t> - Экология</a:t>
            </a:r>
          </a:p>
          <a:p>
            <a:pPr>
              <a:buNone/>
            </a:pPr>
            <a:r>
              <a:rPr lang="ru-RU" b="1" dirty="0"/>
              <a:t> - Здравоохранение</a:t>
            </a:r>
          </a:p>
          <a:p>
            <a:pPr>
              <a:buNone/>
            </a:pPr>
            <a:r>
              <a:rPr lang="ru-RU" b="1" dirty="0"/>
              <a:t>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428596" y="571480"/>
          <a:ext cx="5715040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357818" y="571480"/>
            <a:ext cx="3324220" cy="221457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ru-RU" b="1" dirty="0"/>
              <a:t> Наследственность</a:t>
            </a:r>
          </a:p>
          <a:p>
            <a:pPr>
              <a:buFont typeface="Wingdings" pitchFamily="2" charset="2"/>
              <a:buChar char="§"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Образ жизни</a:t>
            </a:r>
          </a:p>
          <a:p>
            <a:pPr>
              <a:buFont typeface="Wingdings" pitchFamily="2" charset="2"/>
              <a:buChar char="§"/>
            </a:pPr>
            <a:r>
              <a:rPr lang="ru-RU" b="1" dirty="0"/>
              <a:t> Экология</a:t>
            </a:r>
          </a:p>
          <a:p>
            <a:pPr>
              <a:buFont typeface="Wingdings" pitchFamily="2" charset="2"/>
              <a:buChar char="§"/>
            </a:pPr>
            <a:r>
              <a:rPr lang="ru-RU" b="1" dirty="0"/>
              <a:t> Здравоохранение</a:t>
            </a:r>
          </a:p>
          <a:p>
            <a:pPr>
              <a:buFont typeface="Wingdings" pitchFamily="2" charset="2"/>
              <a:buChar char="§"/>
            </a:pPr>
            <a:endParaRPr lang="ru-RU" b="1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428596" y="571480"/>
          <a:ext cx="5715040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357818" y="571480"/>
            <a:ext cx="3324220" cy="221457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ru-RU" b="1" dirty="0"/>
              <a:t> Наследственность</a:t>
            </a:r>
          </a:p>
          <a:p>
            <a:pPr>
              <a:buFont typeface="Wingdings" pitchFamily="2" charset="2"/>
              <a:buChar char="§"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Образ жизни</a:t>
            </a:r>
          </a:p>
          <a:p>
            <a:pPr>
              <a:buFont typeface="Wingdings" pitchFamily="2" charset="2"/>
              <a:buChar char="§"/>
            </a:pPr>
            <a:r>
              <a:rPr lang="ru-RU" b="1" dirty="0"/>
              <a:t> Экология</a:t>
            </a:r>
          </a:p>
          <a:p>
            <a:pPr>
              <a:buFont typeface="Wingdings" pitchFamily="2" charset="2"/>
              <a:buChar char="§"/>
            </a:pPr>
            <a:r>
              <a:rPr lang="ru-RU" b="1" dirty="0">
                <a:solidFill>
                  <a:srgbClr val="7030A0"/>
                </a:solidFill>
              </a:rPr>
              <a:t> Здравоохранение</a:t>
            </a:r>
          </a:p>
          <a:p>
            <a:pPr>
              <a:buFont typeface="Wingdings" pitchFamily="2" charset="2"/>
              <a:buChar char="§"/>
            </a:pPr>
            <a:endParaRPr lang="ru-RU" b="1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428596" y="571480"/>
          <a:ext cx="5715040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357818" y="571480"/>
            <a:ext cx="3324220" cy="221457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ru-RU" b="1" dirty="0">
                <a:solidFill>
                  <a:schemeClr val="accent3"/>
                </a:solidFill>
              </a:rPr>
              <a:t> Наследственность</a:t>
            </a:r>
          </a:p>
          <a:p>
            <a:pPr>
              <a:buFont typeface="Wingdings" pitchFamily="2" charset="2"/>
              <a:buChar char="§"/>
            </a:pPr>
            <a:r>
              <a:rPr lang="ru-RU" b="1" dirty="0">
                <a:solidFill>
                  <a:schemeClr val="accent1"/>
                </a:solidFill>
              </a:rPr>
              <a:t> Образ жизни</a:t>
            </a:r>
          </a:p>
          <a:p>
            <a:pPr>
              <a:buFont typeface="Wingdings" pitchFamily="2" charset="2"/>
              <a:buChar char="§"/>
            </a:pPr>
            <a:r>
              <a:rPr lang="ru-RU" b="1" dirty="0">
                <a:solidFill>
                  <a:schemeClr val="accent2"/>
                </a:solidFill>
              </a:rPr>
              <a:t> Экология</a:t>
            </a:r>
          </a:p>
          <a:p>
            <a:pPr>
              <a:buFont typeface="Wingdings" pitchFamily="2" charset="2"/>
              <a:buChar char="§"/>
            </a:pPr>
            <a:r>
              <a:rPr lang="ru-RU" b="1" dirty="0">
                <a:solidFill>
                  <a:schemeClr val="accent4"/>
                </a:solidFill>
              </a:rPr>
              <a:t> Здравоохранение</a:t>
            </a:r>
          </a:p>
          <a:p>
            <a:pPr>
              <a:buFont typeface="Wingdings" pitchFamily="2" charset="2"/>
              <a:buChar char="§"/>
            </a:pPr>
            <a:endParaRPr lang="ru-RU" b="1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5357826"/>
            <a:ext cx="7358114" cy="625461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C00000"/>
                </a:solidFill>
              </a:rPr>
              <a:t>Продолжительность жизни </a:t>
            </a:r>
          </a:p>
        </p:txBody>
      </p:sp>
      <p:pic>
        <p:nvPicPr>
          <p:cNvPr id="7" name="Рисунок 6" descr="https://vechnomolod.ru/wp-content/uploads/2016/11/dolgoziteli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2729" r="1681" b="7229"/>
          <a:stretch/>
        </p:blipFill>
        <p:spPr bwMode="auto">
          <a:xfrm>
            <a:off x="500034" y="500042"/>
            <a:ext cx="8143932" cy="47149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>
            <a:extLst>
              <a:ext uri="{FF2B5EF4-FFF2-40B4-BE49-F238E27FC236}">
                <a16:creationId xmlns="" xmlns:a16="http://schemas.microsoft.com/office/drawing/2014/main" id="{51662333-1D21-418A-81E7-89444BE09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Средний предельный возраст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1538360"/>
              </p:ext>
            </p:extLst>
          </p:nvPr>
        </p:nvGraphicFramePr>
        <p:xfrm>
          <a:off x="539552" y="16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4" name="Picture 6" descr="https://avatars.dzeninfra.ru/get-zen_doc/1857933/pub_60bfb165f1a1045de7122553_60bfb17f3d5d2a175056874c/scale_1200">
            <a:extLst>
              <a:ext uri="{FF2B5EF4-FFF2-40B4-BE49-F238E27FC236}">
                <a16:creationId xmlns="" xmlns:a16="http://schemas.microsoft.com/office/drawing/2014/main" id="{03BDBDDD-CA0B-45A8-AB60-81BC784D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437112"/>
            <a:ext cx="2027789" cy="13603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?r=AzEPZsRbOZEKgBhR0XGMT1RkKeXc_zh7sPacdoAzkD_xeqaKTM5SRkZCeTgDn6uOyic">
            <a:extLst>
              <a:ext uri="{FF2B5EF4-FFF2-40B4-BE49-F238E27FC236}">
                <a16:creationId xmlns="" xmlns:a16="http://schemas.microsoft.com/office/drawing/2014/main" id="{6E6F5A44-61BA-48E7-9034-C8F4B52E0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92" y="4428895"/>
            <a:ext cx="1919875" cy="13685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kskursii.tomsk.ru/sites/default/files/orgs/419105/ef/%D0%B1%D0%B0%D0%BB_1.jpg">
            <a:extLst>
              <a:ext uri="{FF2B5EF4-FFF2-40B4-BE49-F238E27FC236}">
                <a16:creationId xmlns="" xmlns:a16="http://schemas.microsoft.com/office/drawing/2014/main" id="{682BF3A2-7F1F-49C1-BF89-68ED775D6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28895"/>
            <a:ext cx="1810335" cy="13467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Установить соответствия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4" y="1571612"/>
          <a:ext cx="8229600" cy="31089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Возраст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Определение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/>
                        <a:t>до 45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/>
                        <a:t>Долгожители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/>
                        <a:t>45-59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/>
                        <a:t>Молодой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/>
                        <a:t>60-74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/>
                        <a:t>Старческий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/>
                        <a:t>75-89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/>
                        <a:t>Пожилой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&gt;</a:t>
                      </a:r>
                      <a:r>
                        <a:rPr lang="ru-RU" sz="2800" b="1" dirty="0"/>
                        <a:t>90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/>
                        <a:t>Зрелый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ttps://gidroz.ru/wp-content/uploads/5december.jpg"/>
          <p:cNvPicPr>
            <a:picLocks noChangeAspect="1" noChangeArrowheads="1"/>
          </p:cNvPicPr>
          <p:nvPr/>
        </p:nvPicPr>
        <p:blipFill>
          <a:blip r:embed="rId3"/>
          <a:srcRect l="9714" t="37500" r="79184" b="10690"/>
          <a:stretch>
            <a:fillRect/>
          </a:stretch>
        </p:blipFill>
        <p:spPr bwMode="auto">
          <a:xfrm>
            <a:off x="500034" y="1571612"/>
            <a:ext cx="1578440" cy="41434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5715016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Молодой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480" y="5715016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Зрелый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7554" y="5715016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Пожилой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9190" y="5715016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Старческий</a:t>
            </a:r>
          </a:p>
        </p:txBody>
      </p:sp>
      <p:pic>
        <p:nvPicPr>
          <p:cNvPr id="10" name="Picture 2" descr="https://gidroz.ru/wp-content/uploads/5december.jpg"/>
          <p:cNvPicPr>
            <a:picLocks noChangeAspect="1" noChangeArrowheads="1"/>
          </p:cNvPicPr>
          <p:nvPr/>
        </p:nvPicPr>
        <p:blipFill>
          <a:blip r:embed="rId3"/>
          <a:srcRect l="31918" t="37500" r="20898" b="10690"/>
          <a:stretch>
            <a:fillRect/>
          </a:stretch>
        </p:blipFill>
        <p:spPr bwMode="auto">
          <a:xfrm>
            <a:off x="2071670" y="1571612"/>
            <a:ext cx="6715172" cy="414763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786578" y="5715016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Долгожители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786" y="1214422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До 45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8860" y="1214422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45-59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00496" y="1214422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60-74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72132" y="1214422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75-89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6644" y="1214422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&gt;</a:t>
            </a:r>
            <a:r>
              <a:rPr lang="en-US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90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64305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</a:rPr>
              <a:t>Как прожить до 100 лет</a:t>
            </a:r>
          </a:p>
        </p:txBody>
      </p:sp>
      <p:pic>
        <p:nvPicPr>
          <p:cNvPr id="7170" name="Picture 2" descr="https://sun9-3.userapi.com/impg/MPMODuV7UKLN7Pqnts5ENAKCesfKW-BzViSe-A/5tFEa0d7bD8.jpg?size=604x582&amp;quality=96&amp;sign=9c1d862c3c8cecf9da8345eff3a0b0c5&amp;type=album"/>
          <p:cNvPicPr>
            <a:picLocks noChangeAspect="1" noChangeArrowheads="1"/>
          </p:cNvPicPr>
          <p:nvPr/>
        </p:nvPicPr>
        <p:blipFill>
          <a:blip r:embed="rId3"/>
          <a:srcRect t="60567"/>
          <a:stretch>
            <a:fillRect/>
          </a:stretch>
        </p:blipFill>
        <p:spPr bwMode="auto">
          <a:xfrm>
            <a:off x="571472" y="3500438"/>
            <a:ext cx="8084474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Задание 1 группы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8643998" cy="1000131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2400" dirty="0"/>
              <a:t>      Расположить страны с самой низкой продолжительностью жизни в порядке возрастания. Запишите последовательность порядковых номеров этих стран. 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43042" y="2071678"/>
          <a:ext cx="6096000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4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Страна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Замбия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Лесото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Афганистан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Сомали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52,8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Мозамбик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Габон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Гвинея-Бисау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Центральноафриканская</a:t>
                      </a:r>
                      <a:r>
                        <a:rPr lang="ru-RU" baseline="0" dirty="0"/>
                        <a:t> Республика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52,9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Свазиленд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714356"/>
            <a:ext cx="1667014" cy="6857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200" b="1" dirty="0">
                <a:solidFill>
                  <a:srgbClr val="C00000"/>
                </a:solidFill>
              </a:rPr>
              <a:t>Ответ: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16575"/>
              </p:ext>
            </p:extLst>
          </p:nvPr>
        </p:nvGraphicFramePr>
        <p:xfrm>
          <a:off x="1643042" y="1857364"/>
          <a:ext cx="6096000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4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Страна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Чад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50,6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Гвинея-Бисау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Афганистан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Габон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Свазиленд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Замбия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Сомали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52,8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Центральноафриканская</a:t>
                      </a:r>
                      <a:r>
                        <a:rPr lang="ru-RU" baseline="0" dirty="0"/>
                        <a:t> Республика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52,9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Лесото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Мозамбик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14678" y="785794"/>
            <a:ext cx="42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4</a:t>
            </a:r>
            <a:endParaRPr lang="ru-RU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999593-7207-4EF3-ACF3-3C69D2BF30EA}"/>
              </a:ext>
            </a:extLst>
          </p:cNvPr>
          <p:cNvSpPr txBox="1"/>
          <p:nvPr/>
        </p:nvSpPr>
        <p:spPr>
          <a:xfrm>
            <a:off x="3635896" y="785794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8</a:t>
            </a:r>
            <a:endParaRPr lang="ru-RU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571353-79B2-4080-9168-F8AEC6F6491D}"/>
              </a:ext>
            </a:extLst>
          </p:cNvPr>
          <p:cNvSpPr txBox="1"/>
          <p:nvPr/>
        </p:nvSpPr>
        <p:spPr>
          <a:xfrm>
            <a:off x="3913098" y="785794"/>
            <a:ext cx="658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 3</a:t>
            </a:r>
            <a:endParaRPr lang="ru-RU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43080C-ADC7-4F42-BB06-FED44399664E}"/>
              </a:ext>
            </a:extLst>
          </p:cNvPr>
          <p:cNvSpPr txBox="1"/>
          <p:nvPr/>
        </p:nvSpPr>
        <p:spPr>
          <a:xfrm>
            <a:off x="4334316" y="785794"/>
            <a:ext cx="669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 7</a:t>
            </a:r>
            <a:endParaRPr lang="ru-RU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29517A-17F4-4586-A294-81E47E5EDDC1}"/>
              </a:ext>
            </a:extLst>
          </p:cNvPr>
          <p:cNvSpPr txBox="1"/>
          <p:nvPr/>
        </p:nvSpPr>
        <p:spPr>
          <a:xfrm>
            <a:off x="4849202" y="785794"/>
            <a:ext cx="721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10</a:t>
            </a:r>
            <a:endParaRPr lang="ru-RU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51E255-B441-4BE8-A44C-16E67CD49659}"/>
              </a:ext>
            </a:extLst>
          </p:cNvPr>
          <p:cNvSpPr txBox="1"/>
          <p:nvPr/>
        </p:nvSpPr>
        <p:spPr>
          <a:xfrm>
            <a:off x="5425266" y="785794"/>
            <a:ext cx="730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 1 </a:t>
            </a:r>
            <a:endParaRPr lang="ru-RU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8506DC-B18F-4558-9D05-BF90BD6471A5}"/>
              </a:ext>
            </a:extLst>
          </p:cNvPr>
          <p:cNvSpPr txBox="1"/>
          <p:nvPr/>
        </p:nvSpPr>
        <p:spPr>
          <a:xfrm>
            <a:off x="5992210" y="785794"/>
            <a:ext cx="437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5</a:t>
            </a:r>
            <a:endParaRPr lang="ru-RU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A8E53C9-103B-4AF3-9210-D5A82E5E0626}"/>
              </a:ext>
            </a:extLst>
          </p:cNvPr>
          <p:cNvSpPr txBox="1"/>
          <p:nvPr/>
        </p:nvSpPr>
        <p:spPr>
          <a:xfrm>
            <a:off x="6300192" y="785794"/>
            <a:ext cx="730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 9 </a:t>
            </a:r>
            <a:endParaRPr lang="ru-RU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16966BA-2E00-4E96-9EB6-4AE0FDD815C0}"/>
              </a:ext>
            </a:extLst>
          </p:cNvPr>
          <p:cNvSpPr txBox="1"/>
          <p:nvPr/>
        </p:nvSpPr>
        <p:spPr>
          <a:xfrm>
            <a:off x="6732240" y="785794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 2 </a:t>
            </a:r>
            <a:endParaRPr lang="ru-RU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53F3D57-92C7-4B17-8D32-3D424578F25A}"/>
              </a:ext>
            </a:extLst>
          </p:cNvPr>
          <p:cNvSpPr txBox="1"/>
          <p:nvPr/>
        </p:nvSpPr>
        <p:spPr>
          <a:xfrm>
            <a:off x="7333986" y="785794"/>
            <a:ext cx="5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6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nplus.com/files/resources/original/5975eb24477b515d749e85c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Чад</a:t>
            </a:r>
          </a:p>
        </p:txBody>
      </p:sp>
      <p:pic>
        <p:nvPicPr>
          <p:cNvPr id="1026" name="Picture 2" descr="http://static.independent.co.uk/s3fs-public/thumbnails/image/2012/09/25/22/pg-42-slums-1-getty.jpg"/>
          <p:cNvPicPr>
            <a:picLocks noChangeAspect="1" noChangeArrowheads="1"/>
          </p:cNvPicPr>
          <p:nvPr/>
        </p:nvPicPr>
        <p:blipFill>
          <a:blip r:embed="rId3"/>
          <a:srcRect l="14984" t="6659" b="18423"/>
          <a:stretch>
            <a:fillRect/>
          </a:stretch>
        </p:blipFill>
        <p:spPr bwMode="auto">
          <a:xfrm>
            <a:off x="5357818" y="857232"/>
            <a:ext cx="3350804" cy="221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11372" t="32065" r="66335" b="24805"/>
          <a:stretch>
            <a:fillRect/>
          </a:stretch>
        </p:blipFill>
        <p:spPr bwMode="auto">
          <a:xfrm>
            <a:off x="500034" y="1000108"/>
            <a:ext cx="4572033" cy="4973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 descr="https://avatars.mds.yandex.net/i?id=b61fb33d8fcd5329473e11589d99962d_l-5884239-images-thumbs&amp;ref=rim&amp;n=13&amp;w=1080&amp;h=1080"/>
          <p:cNvPicPr>
            <a:picLocks noChangeAspect="1" noChangeArrowheads="1"/>
          </p:cNvPicPr>
          <p:nvPr/>
        </p:nvPicPr>
        <p:blipFill>
          <a:blip r:embed="rId5"/>
          <a:srcRect b="10976"/>
          <a:stretch>
            <a:fillRect/>
          </a:stretch>
        </p:blipFill>
        <p:spPr bwMode="auto">
          <a:xfrm>
            <a:off x="5429256" y="3571876"/>
            <a:ext cx="3237239" cy="2881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425</Words>
  <Application>Microsoft Office PowerPoint</Application>
  <PresentationFormat>Экран (4:3)</PresentationFormat>
  <Paragraphs>321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Средний предельный возраст</vt:lpstr>
      <vt:lpstr>Установить соответствия</vt:lpstr>
      <vt:lpstr>Презентация PowerPoint</vt:lpstr>
      <vt:lpstr>Как прожить до 100 лет</vt:lpstr>
      <vt:lpstr>Задание 1 группы</vt:lpstr>
      <vt:lpstr>Презентация PowerPoint</vt:lpstr>
      <vt:lpstr>Чад</vt:lpstr>
      <vt:lpstr>Задание 2 группы</vt:lpstr>
      <vt:lpstr>Презентация PowerPoint</vt:lpstr>
      <vt:lpstr>Монако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Наталья</cp:lastModifiedBy>
  <cp:revision>52</cp:revision>
  <dcterms:created xsi:type="dcterms:W3CDTF">2023-01-11T06:13:56Z</dcterms:created>
  <dcterms:modified xsi:type="dcterms:W3CDTF">2023-02-11T19:35:44Z</dcterms:modified>
</cp:coreProperties>
</file>