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320" r:id="rId2"/>
    <p:sldId id="262" r:id="rId3"/>
    <p:sldId id="263" r:id="rId4"/>
    <p:sldId id="265" r:id="rId5"/>
    <p:sldId id="264" r:id="rId6"/>
    <p:sldId id="269" r:id="rId7"/>
    <p:sldId id="266" r:id="rId8"/>
    <p:sldId id="268" r:id="rId9"/>
    <p:sldId id="267" r:id="rId10"/>
    <p:sldId id="270" r:id="rId11"/>
    <p:sldId id="271" r:id="rId12"/>
    <p:sldId id="32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297" r:id="rId46"/>
    <p:sldId id="306" r:id="rId47"/>
    <p:sldId id="307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15" r:id="rId56"/>
    <p:sldId id="316" r:id="rId57"/>
    <p:sldId id="323" r:id="rId58"/>
    <p:sldId id="318" r:id="rId59"/>
    <p:sldId id="319" r:id="rId60"/>
    <p:sldId id="322" r:id="rId6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3333FF"/>
    <a:srgbClr val="A8B688"/>
    <a:srgbClr val="808000"/>
    <a:srgbClr val="E6CDB4"/>
    <a:srgbClr val="DAB48E"/>
    <a:srgbClr val="CC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53" autoAdjust="0"/>
  </p:normalViewPr>
  <p:slideViewPr>
    <p:cSldViewPr>
      <p:cViewPr varScale="1">
        <p:scale>
          <a:sx n="91" d="100"/>
          <a:sy n="91" d="100"/>
        </p:scale>
        <p:origin x="-4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44D7DA-FE4D-42DE-BEE7-1C4678EFEA3B}" type="datetimeFigureOut">
              <a:rPr lang="ru-RU"/>
              <a:pPr>
                <a:defRPr/>
              </a:pPr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623A713-E25B-4CEA-98D8-14A5844A1C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67000"/>
            <a:ext cx="9144000" cy="685800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76600"/>
            <a:ext cx="91440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BB49AB4-3B5F-4799-B3ED-B6550478D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3DE822-7601-4C65-A7A5-871701E84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248400" y="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" y="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4C57FCC-C677-4673-B908-F0E92B340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8B6608B-82C4-492D-8D45-40859DED4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D0741A7-A73F-4C18-BCB4-37D352638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" y="6858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6858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307C4FB-0FEB-41F3-A344-595731D5E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E642FE7-CF8D-4722-88F2-515CD2E03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B2414B5-7482-47D3-AEAB-5AD0E75B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CC589CB-5FC6-4E2E-B508-F44F97098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D0837A-3646-41D5-A033-78F36C311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3C6683-B048-4E96-B7D4-8AC739742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6858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ru-RU"/>
              <a:t>Черкашина Л.И. г. Изобильный Ставропольский край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2F5DCE9-58AB-44E1-B9CE-4E30C5EB9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1" descr="Z:\newtek\_backgrounds_1.02\Tim\powerpoint templates\41-60\worldwide_marketplace\elements\worldwide_marketplace_map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00800" y="4827588"/>
            <a:ext cx="27432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advClick="0"/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Bookman Old Styl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Bookman Old Styl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Bookman Old Styl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Bookman Old Styl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Haettenschweiler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Haettenschweiler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Haettenschweiler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Haettenschweiler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600" b="1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 b="1">
          <a:solidFill>
            <a:srgbClr val="4D4D4D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 b="1">
          <a:solidFill>
            <a:srgbClr val="4D4D4D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b="1">
          <a:solidFill>
            <a:srgbClr val="4D4D4D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b="1">
          <a:solidFill>
            <a:srgbClr val="4D4D4D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 b="1">
          <a:solidFill>
            <a:srgbClr val="4D4D4D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 b="1">
          <a:solidFill>
            <a:srgbClr val="4D4D4D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 b="1">
          <a:solidFill>
            <a:srgbClr val="4D4D4D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 b="1">
          <a:solidFill>
            <a:srgbClr val="4D4D4D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43;&#1077;&#1086;&#1075;&#1088;&#1072;&#1092;&#1080;&#1103;\11%20&#1082;&#1083;&#1072;&#1089;&#1089;\&#1051;&#1072;&#1090;&#1080;&#1085;&#1089;&#1082;&#1072;&#1103;%20&#1040;&#1084;&#1077;&#1088;&#1080;&#1082;&#1072;\&#1053;&#1072;&#1089;&#1077;&#1083;&#1077;&#1085;&#1080;&#1077;%20&#1051;&#1072;&#1090;&#1080;&#1085;&#1089;&#1082;&#1086;&#1081;%20&#1040;&#1084;&#1077;&#1088;&#1080;&#1082;&#1080;\&#1059;&#1088;&#1086;&#1082;\&#1052;&#1072;&#1090;&#1077;&#1088;&#1080;&#1072;&#1083;&#1099;%20&#1082;%20&#1091;&#1088;&#1086;&#1082;&#1091;\&#1086;&#1073;&#1088;&#1077;&#1079;&#1072;&#1085;&#1085;&#1086;&#1077;%20&#1057;&#1077;&#1088;&#1075;&#1077;&#1081;%20&#1051;&#1072;&#1074;&#1088;&#1086;&#1074;_%20&#1086;&#1090;&#1085;&#1086;&#1096;&#1077;&#1085;&#1080;&#1103;%20&#1056;&#1086;&#1089;&#1089;&#1080;&#1080;%20&#1089;%20&#1051;&#1072;&#1090;&#1080;&#1085;&#1089;&#1082;&#1086;&#1081;%20&#1040;&#1084;&#1077;&#1088;&#1080;&#1082;&#1086;&#1081;%20&#1085;&#1072;&#1093;&#1086;&#1076;&#1103;&#1090;&#1089;&#1103;%20&#1085;&#1072;%20&#1087;&#1086;&#1076;&#1098;&#1077;&#1084;&#1077;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43;&#1077;&#1086;&#1075;&#1088;&#1072;&#1092;&#1080;&#1103;\11%20&#1082;&#1083;&#1072;&#1089;&#1089;\&#1051;&#1072;&#1090;&#1080;&#1085;&#1089;&#1082;&#1072;&#1103;%20&#1040;&#1084;&#1077;&#1088;&#1080;&#1082;&#1072;\&#1053;&#1072;&#1089;&#1077;&#1083;&#1077;&#1085;&#1080;&#1077;%20&#1051;&#1072;&#1090;&#1080;&#1085;&#1089;&#1082;&#1086;&#1081;%20&#1040;&#1084;&#1077;&#1088;&#1080;&#1082;&#1080;\&#1059;&#1088;&#1086;&#1082;\&#1052;&#1072;&#1090;&#1077;&#1088;&#1080;&#1072;&#1083;&#1099;%20&#1082;%20&#1091;&#1088;&#1086;&#1082;&#1091;\&#1086;&#1073;&#1088;&#1077;&#1079;&#1072;&#1085;&#1085;&#1086;&#1077;%20&#1041;&#1088;&#1072;&#1079;&#1080;&#1083;&#1100;&#1089;&#1082;&#1080;&#1081;%20&#1082;&#1072;&#1088;&#1085;&#1072;&#1074;&#1072;&#1083;%20-%20Rio%20de%20Janeiro%20Carnival.mp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214554"/>
            <a:ext cx="7772400" cy="274421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Батова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Оксана Анатольевна,</a:t>
            </a: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географии МБОУ СОШ № 1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1029" y="692696"/>
            <a:ext cx="7147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</a:t>
            </a:r>
            <a:b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ПЕДАГОГИЧЕСКАЯ МАСТЕРСКАЯ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6" y="276344"/>
            <a:ext cx="1547813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1684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3400" cy="6096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Мексика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24578" name="Picture 2" descr="https://zclub-caspian.ru/wp-content/uploads/2018/10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762662" cy="580526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Латинская Америка на карте мир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21296"/>
            <a:ext cx="6336704" cy="6336704"/>
          </a:xfrm>
          <a:prstGeom prst="ellipse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050088" cy="6096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Латинская Америка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резанное Сергей Лавров_ отношения России с Латинской Америкой находятся на подъеме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8424936" cy="631870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апа Франциск Корея Замок Хаэми 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39248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88640"/>
            <a:ext cx="4881736" cy="28083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Известные и знаменитые люди </a:t>
            </a:r>
            <a:b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Латинской Америки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3501008"/>
            <a:ext cx="4104456" cy="252028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Папа Римский Франциск,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Буэнос-Айрес Аргентина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https://regnum.ru/uploads/pictures/news/2018/06/17/regnum_picture_15292069171146511_normal.JPG"/>
          <p:cNvPicPr>
            <a:picLocks noChangeAspect="1" noChangeArrowheads="1"/>
          </p:cNvPicPr>
          <p:nvPr/>
        </p:nvPicPr>
        <p:blipFill>
          <a:blip r:embed="rId2" cstate="print"/>
          <a:srcRect l="6058" r="510"/>
          <a:stretch>
            <a:fillRect/>
          </a:stretch>
        </p:blipFill>
        <p:spPr bwMode="auto">
          <a:xfrm>
            <a:off x="107504" y="1052736"/>
            <a:ext cx="5502929" cy="43478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60648"/>
            <a:ext cx="3672408" cy="28083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Известные и знаменитые люди </a:t>
            </a:r>
            <a:b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Латинской Америки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3861048"/>
            <a:ext cx="4104456" cy="252028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/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Диего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Марадона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/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Аргентина,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/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профессиональный </a:t>
            </a:r>
          </a:p>
          <a:p>
            <a:pPr lvl="0" eaLnBrk="0" hangingPunct="0"/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футболист и тренер </a:t>
            </a:r>
            <a:endParaRPr lang="ru-RU" sz="4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88640"/>
            <a:ext cx="4881736" cy="28083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Известные и знаменитые люди </a:t>
            </a:r>
            <a:b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Латинской Америки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3501008"/>
            <a:ext cx="4104456" cy="252028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Лео </a:t>
            </a:r>
            <a:r>
              <a:rPr lang="ru-RU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Месси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аргентинский 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профессиональный футболист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Lionel-Messi-Argentina-2022-FIFA-World-Cup (cropped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39248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88640"/>
            <a:ext cx="4881736" cy="28083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Известные и знаменитые люди </a:t>
            </a:r>
            <a:b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Латинской Америки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3212976"/>
            <a:ext cx="4104456" cy="2952328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2021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Пеле, </a:t>
            </a:r>
          </a:p>
          <a:p>
            <a:pPr lvl="0"/>
            <a:r>
              <a:rPr lang="ru-RU" sz="2800" dirty="0" smtClean="0">
                <a:solidFill>
                  <a:srgbClr val="2021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Бразилия,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один из величайших футболистов всех времен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Pele con brasil (cropped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39248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88640"/>
            <a:ext cx="4881736" cy="28083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Известные и знаменитые люди </a:t>
            </a:r>
            <a:b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Латинской Америки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3212976"/>
            <a:ext cx="4104456" cy="2952328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Наталья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Орейра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40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Уругвай (Монтевидео),</a:t>
            </a:r>
            <a:endParaRPr lang="ru-RU" sz="40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певица, автор песен,</a:t>
            </a:r>
            <a:endParaRPr lang="ru-RU" sz="40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актриса, модель</a:t>
            </a:r>
            <a:endParaRPr lang="ru-RU" sz="5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Пресс-конференция Натальи Орейро (2018-06-05) 07 (обрезано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32048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88640"/>
            <a:ext cx="4881736" cy="28083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Известные и знаменитые люди </a:t>
            </a:r>
            <a:b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Латинской Америки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16016" y="3212976"/>
            <a:ext cx="4248472" cy="3024336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3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/>
            <a:r>
              <a:rPr lang="ru-RU" sz="3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Дженифер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Лопес,</a:t>
            </a:r>
            <a:endParaRPr lang="ru-RU" sz="3200" dirty="0" smtClean="0">
              <a:solidFill>
                <a:schemeClr val="tx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hangingPunct="0"/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родилась в Нью-Йорке, но родители – в Пуэрто-Рико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tabLst>
                <a:tab pos="457200" algn="l"/>
              </a:tabLst>
            </a:pPr>
            <a:endParaRPr lang="ru-RU" sz="5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upload.wikimedia.org/wikipedia/commons/0/07/Jennifer_Lopez_at_GLAAD_Media_Awards_%28cropped%29.jpg"/>
          <p:cNvPicPr/>
          <p:nvPr/>
        </p:nvPicPr>
        <p:blipFill>
          <a:blip r:embed="rId2" cstate="print"/>
          <a:srcRect t="1683"/>
          <a:stretch>
            <a:fillRect/>
          </a:stretch>
        </p:blipFill>
        <p:spPr bwMode="auto">
          <a:xfrm>
            <a:off x="179512" y="116632"/>
            <a:ext cx="4248472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88640"/>
            <a:ext cx="4881736" cy="28083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Известные и знаменитые люди </a:t>
            </a:r>
            <a:b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Латинской Америки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32040" y="3212976"/>
            <a:ext cx="4069116" cy="34563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3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Шакира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lvl="0">
              <a:tabLst>
                <a:tab pos="4572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Колумбия, 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певица, автор песен,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музыкальный продюсер,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танцовщица, актриса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>
              <a:tabLst>
                <a:tab pos="457200" algn="l"/>
              </a:tabLst>
            </a:pPr>
            <a:endParaRPr lang="ru-RU" sz="5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Shakira for VOGUE in 2021 2.png"/>
          <p:cNvPicPr/>
          <p:nvPr/>
        </p:nvPicPr>
        <p:blipFill>
          <a:blip r:embed="rId2" cstate="print"/>
          <a:srcRect t="5294"/>
          <a:stretch>
            <a:fillRect/>
          </a:stretch>
        </p:blipFill>
        <p:spPr bwMode="auto">
          <a:xfrm>
            <a:off x="179512" y="260648"/>
            <a:ext cx="4715256" cy="644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43934"/>
            <a:ext cx="264816" cy="369332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984" y="476672"/>
            <a:ext cx="4319835" cy="11430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Шляпа сомбреро</a:t>
            </a:r>
            <a:endParaRPr lang="ru-RU" sz="4000" b="1" dirty="0">
              <a:solidFill>
                <a:srgbClr val="0000FF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4" name="Picture 2" descr="https://static.wikia.nocookie.net/pixar/images/b/bc/Coco-disneyscreencaps.com-576.jpg/revision/latest?cb=20180316035715"/>
          <p:cNvPicPr>
            <a:picLocks noChangeAspect="1" noChangeArrowheads="1"/>
          </p:cNvPicPr>
          <p:nvPr/>
        </p:nvPicPr>
        <p:blipFill>
          <a:blip r:embed="rId2" cstate="print"/>
          <a:srcRect r="17698"/>
          <a:stretch>
            <a:fillRect/>
          </a:stretch>
        </p:blipFill>
        <p:spPr bwMode="auto">
          <a:xfrm>
            <a:off x="1331640" y="2852936"/>
            <a:ext cx="7632848" cy="3864242"/>
          </a:xfrm>
          <a:prstGeom prst="rect">
            <a:avLst/>
          </a:prstGeom>
          <a:noFill/>
        </p:spPr>
      </p:pic>
      <p:pic>
        <p:nvPicPr>
          <p:cNvPr id="3076" name="Picture 4" descr="https://m.media-amazon.com/images/M/MV5BNzY1YTdiNTktMzdmNi00ZTRmLTk0MTUtMjNkNDA5ZmEzMDA4XkEyXkFqcGdeQXVyNjg1NTIyMDA@._V1_.jpg"/>
          <p:cNvPicPr>
            <a:picLocks noChangeAspect="1" noChangeArrowheads="1"/>
          </p:cNvPicPr>
          <p:nvPr/>
        </p:nvPicPr>
        <p:blipFill>
          <a:blip r:embed="rId3" cstate="print"/>
          <a:srcRect l="47448" b="7317"/>
          <a:stretch>
            <a:fillRect/>
          </a:stretch>
        </p:blipFill>
        <p:spPr bwMode="auto">
          <a:xfrm>
            <a:off x="179512" y="116632"/>
            <a:ext cx="372360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88640"/>
            <a:ext cx="4881736" cy="28083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Известные и знаменитые люди </a:t>
            </a:r>
            <a:b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Латинской Америки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4048" y="3212976"/>
            <a:ext cx="3960440" cy="34563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3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ru-RU" sz="3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Сальма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Хейек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Мексика,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актриса,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кинопродюсер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>
              <a:tabLst>
                <a:tab pos="457200" algn="l"/>
              </a:tabLst>
            </a:pPr>
            <a:endParaRPr lang="ru-RU" sz="5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43934"/>
            <a:ext cx="264816" cy="369332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Сальма Hayek-98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10445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82136" cy="108012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Население Латинской Америки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43934"/>
            <a:ext cx="264816" cy="369332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http://www.carnavaldebarranquilla.org/wp-content/uploads/2016/12/Garaba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7992887" cy="532859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153400" cy="609600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Задачи</a:t>
            </a:r>
            <a:r>
              <a:rPr lang="ru-RU" sz="3600" b="1" dirty="0" smtClean="0"/>
              <a:t> </a:t>
            </a:r>
            <a:r>
              <a:rPr lang="ru-RU" sz="3600" b="1" dirty="0" smtClean="0">
                <a:latin typeface="Arial Black" pitchFamily="34" charset="0"/>
              </a:rPr>
              <a:t>урока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7906072" cy="4971256"/>
          </a:xfrm>
        </p:spPr>
        <p:txBody>
          <a:bodyPr/>
          <a:lstStyle/>
          <a:p>
            <a:pPr marL="80963" indent="193675" algn="just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Раскрыть основные закономерности, особенности заселения и размещения населения Латинской Америки.</a:t>
            </a:r>
          </a:p>
          <a:p>
            <a:pPr marL="80963" indent="193675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2. Изменение численности населения во времени. </a:t>
            </a:r>
          </a:p>
          <a:p>
            <a:pPr marL="80963" indent="193675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3. Выделить основные народы и  районы их концентрации.</a:t>
            </a:r>
          </a:p>
          <a:p>
            <a:pPr marL="80963" indent="193675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4. Определить государственные языки народов, проживающих на территории региона.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153400" cy="609600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Работа в группах</a:t>
            </a:r>
            <a:endParaRPr lang="ru-RU" sz="3600" b="1" dirty="0">
              <a:latin typeface="Arial Black" pitchFamily="34" charset="0"/>
            </a:endParaRPr>
          </a:p>
        </p:txBody>
      </p:sp>
      <p:pic>
        <p:nvPicPr>
          <p:cNvPr id="1026" name="Picture 2" descr="https://fsd.multiurok.ru/html/2018/12/03/s_5c059693be61f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153400" cy="609600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Подводим итоги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6200" y="980728"/>
            <a:ext cx="8229600" cy="511527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Численность населения Латинской Америки составляет …. млн. человек.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Численность населения региона в период с 1950 до 2023 год увеличилась в … раза, обойдя по этому показателю только ….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данном регионе есть страны, входящие в число самых многочисленных стран мира – это…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регионе можно еще выделить 3 густонаселенные страны - …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153400" cy="609600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Итоги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6200" y="980728"/>
            <a:ext cx="8672264" cy="511527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Численность населения Латинской Америки составляет </a:t>
            </a:r>
            <a:r>
              <a:rPr lang="ru-RU" sz="2800" dirty="0" smtClean="0">
                <a:solidFill>
                  <a:srgbClr val="0000FF"/>
                </a:solidFill>
              </a:rPr>
              <a:t>684</a:t>
            </a:r>
            <a:r>
              <a:rPr lang="ru-RU" sz="2800" dirty="0" smtClean="0">
                <a:solidFill>
                  <a:schemeClr val="tx1"/>
                </a:solidFill>
              </a:rPr>
              <a:t> млн. человек.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Численность населения региона в период с 1950 до 2023 год увеличилась в … раза, обойдя по этому показателю только ….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данном регионе есть страны, входящие в число самых многочисленных стран мира – это…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регионе можно еще выделить 3 густонаселенные страны - …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153400" cy="609600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Итоги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6200" y="980728"/>
            <a:ext cx="8528248" cy="511527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Численность населения Латинской Америки составляет </a:t>
            </a:r>
            <a:r>
              <a:rPr lang="ru-RU" sz="2800" dirty="0" smtClean="0">
                <a:solidFill>
                  <a:srgbClr val="0000FF"/>
                </a:solidFill>
              </a:rPr>
              <a:t>684</a:t>
            </a:r>
            <a:r>
              <a:rPr lang="ru-RU" sz="2800" dirty="0" smtClean="0">
                <a:solidFill>
                  <a:schemeClr val="tx1"/>
                </a:solidFill>
              </a:rPr>
              <a:t> млн. человек.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Численность населения региона в период с 1950 до 2023 год увеличилась в </a:t>
            </a:r>
            <a:r>
              <a:rPr lang="ru-RU" sz="2800" dirty="0" smtClean="0">
                <a:solidFill>
                  <a:srgbClr val="0000FF"/>
                </a:solidFill>
              </a:rPr>
              <a:t>4</a:t>
            </a:r>
            <a:r>
              <a:rPr lang="ru-RU" sz="2800" dirty="0" smtClean="0">
                <a:solidFill>
                  <a:schemeClr val="tx1"/>
                </a:solidFill>
              </a:rPr>
              <a:t> раза, обойдя по этому показателю только </a:t>
            </a:r>
            <a:r>
              <a:rPr lang="ru-RU" sz="2800" dirty="0" smtClean="0">
                <a:solidFill>
                  <a:srgbClr val="0000FF"/>
                </a:solidFill>
              </a:rPr>
              <a:t>Африку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данном регионе есть страны, входящие в число самых многочисленных стран мира – это…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регионе можно еще выделить 3 густонаселенные страны - …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153400" cy="609600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Итоги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6200" y="980728"/>
            <a:ext cx="8528248" cy="511527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Численность населения Латинской Америки составляет </a:t>
            </a:r>
            <a:r>
              <a:rPr lang="ru-RU" sz="2800" dirty="0" smtClean="0">
                <a:solidFill>
                  <a:srgbClr val="0000FF"/>
                </a:solidFill>
              </a:rPr>
              <a:t>684</a:t>
            </a:r>
            <a:r>
              <a:rPr lang="ru-RU" sz="2800" dirty="0" smtClean="0">
                <a:solidFill>
                  <a:schemeClr val="tx1"/>
                </a:solidFill>
              </a:rPr>
              <a:t> млн. человек.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Численность населения региона в период с 1950 до 2023 год увеличилась в </a:t>
            </a:r>
            <a:r>
              <a:rPr lang="ru-RU" sz="2800" dirty="0" smtClean="0">
                <a:solidFill>
                  <a:srgbClr val="0000FF"/>
                </a:solidFill>
              </a:rPr>
              <a:t>4</a:t>
            </a:r>
            <a:r>
              <a:rPr lang="ru-RU" sz="2800" dirty="0" smtClean="0">
                <a:solidFill>
                  <a:schemeClr val="tx1"/>
                </a:solidFill>
              </a:rPr>
              <a:t> раза, обойдя по этому показателю только  </a:t>
            </a:r>
            <a:r>
              <a:rPr lang="ru-RU" sz="2800" dirty="0" smtClean="0">
                <a:solidFill>
                  <a:srgbClr val="0000FF"/>
                </a:solidFill>
              </a:rPr>
              <a:t>Африку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данном регионе есть страны, входящие в число самых многочисленных стран мира – это </a:t>
            </a:r>
            <a:r>
              <a:rPr lang="ru-RU" sz="2800" dirty="0" smtClean="0">
                <a:solidFill>
                  <a:srgbClr val="0000FF"/>
                </a:solidFill>
              </a:rPr>
              <a:t>Бразилия, Мексика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регионе можно еще выделить 3 густонаселенные страны - …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153400" cy="6096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Итоги</a:t>
            </a:r>
            <a:endParaRPr lang="ru-RU" sz="3600" b="1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6200" y="980728"/>
            <a:ext cx="8744272" cy="511527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Численность населения Латинской Америки составляет </a:t>
            </a:r>
            <a:r>
              <a:rPr lang="ru-RU" sz="2800" dirty="0" smtClean="0">
                <a:solidFill>
                  <a:srgbClr val="0000FF"/>
                </a:solidFill>
              </a:rPr>
              <a:t>684</a:t>
            </a:r>
            <a:r>
              <a:rPr lang="ru-RU" sz="2800" dirty="0" smtClean="0">
                <a:solidFill>
                  <a:schemeClr val="tx1"/>
                </a:solidFill>
              </a:rPr>
              <a:t> млн. человек.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Численность населения региона в период с 1950 до 2023 год увеличилась в </a:t>
            </a:r>
            <a:r>
              <a:rPr lang="ru-RU" sz="2800" dirty="0" smtClean="0">
                <a:solidFill>
                  <a:srgbClr val="0000FF"/>
                </a:solidFill>
              </a:rPr>
              <a:t>4</a:t>
            </a:r>
            <a:r>
              <a:rPr lang="ru-RU" sz="2800" dirty="0" smtClean="0">
                <a:solidFill>
                  <a:schemeClr val="tx1"/>
                </a:solidFill>
              </a:rPr>
              <a:t> раза, обойдя по этому показателю только  </a:t>
            </a:r>
            <a:r>
              <a:rPr lang="ru-RU" sz="2800" dirty="0" smtClean="0">
                <a:solidFill>
                  <a:srgbClr val="0000FF"/>
                </a:solidFill>
              </a:rPr>
              <a:t>Африку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данном регионе есть страны, входящие в число самых многочисленных стран мира – это </a:t>
            </a:r>
            <a:r>
              <a:rPr lang="ru-RU" sz="2800" dirty="0" smtClean="0">
                <a:solidFill>
                  <a:srgbClr val="0000FF"/>
                </a:solidFill>
              </a:rPr>
              <a:t>Бразилия, Мексика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регионе можно еще выделить 3 густонаселенные страны - </a:t>
            </a:r>
            <a:r>
              <a:rPr lang="ru-RU" sz="2800" dirty="0" smtClean="0">
                <a:solidFill>
                  <a:srgbClr val="0000FF"/>
                </a:solidFill>
              </a:rPr>
              <a:t>Колумбия, Аргентина, Перу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60648"/>
            <a:ext cx="6686128" cy="3528392"/>
          </a:xfrm>
        </p:spPr>
        <p:txBody>
          <a:bodyPr/>
          <a:lstStyle/>
          <a:p>
            <a:pPr marL="84138" indent="188913">
              <a:buNone/>
            </a:pPr>
            <a:r>
              <a:rPr lang="ru-RU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этнический состав населения региона оказала влияние история формирования политической карты Латинской Америки???</a:t>
            </a:r>
            <a:endParaRPr lang="ru-RU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http://fhd.videouroki.net/tests/37981/image_5f99ab799004c.jpg"/>
          <p:cNvPicPr>
            <a:picLocks noChangeAspect="1" noChangeArrowheads="1"/>
          </p:cNvPicPr>
          <p:nvPr/>
        </p:nvPicPr>
        <p:blipFill>
          <a:blip r:embed="rId2" cstate="print"/>
          <a:srcRect l="17288" t="4610" r="19321" b="5490"/>
          <a:stretch>
            <a:fillRect/>
          </a:stretch>
        </p:blipFill>
        <p:spPr bwMode="auto">
          <a:xfrm>
            <a:off x="1" y="116632"/>
            <a:ext cx="1475656" cy="2092748"/>
          </a:xfrm>
          <a:prstGeom prst="rect">
            <a:avLst/>
          </a:prstGeom>
          <a:noFill/>
        </p:spPr>
      </p:pic>
      <p:pic>
        <p:nvPicPr>
          <p:cNvPr id="37892" name="Picture 4" descr="https://i.ytimg.com/vi/sQwPjE_ANlc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068960"/>
            <a:ext cx="6272696" cy="352839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153400" cy="6096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Arial Black" pitchFamily="34" charset="0"/>
              </a:rPr>
              <a:t>Мексиканская голая собака</a:t>
            </a: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ru-RU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 descr="https://www.kino-teatr.ru/movie/kadr/127122/7618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8793696" cy="586246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153400" cy="6096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  <a:t>Задание 2 </a:t>
            </a:r>
            <a:b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  <a:t>Этническая карта Латинской Америки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0727" t="16458" r="8870" b="11270"/>
          <a:stretch>
            <a:fillRect/>
          </a:stretch>
        </p:blipFill>
        <p:spPr bwMode="auto">
          <a:xfrm>
            <a:off x="539552" y="1124744"/>
            <a:ext cx="7416824" cy="559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153400" cy="6096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  <a:t>Задание 2 </a:t>
            </a:r>
            <a:b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  <a:t>Этническая карта Латинской Америки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0154" t="20215" r="8584" b="7692"/>
          <a:stretch>
            <a:fillRect/>
          </a:stretch>
        </p:blipFill>
        <p:spPr bwMode="auto">
          <a:xfrm>
            <a:off x="467544" y="1052736"/>
            <a:ext cx="7704856" cy="565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153400" cy="6096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Задание 2 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Этническая карта Латинской Америки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1156" t="16816" r="10040" b="8050"/>
          <a:stretch>
            <a:fillRect/>
          </a:stretch>
        </p:blipFill>
        <p:spPr bwMode="auto">
          <a:xfrm>
            <a:off x="971600" y="1124744"/>
            <a:ext cx="6768752" cy="559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153400" cy="6096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  <a:t>Задание 2 </a:t>
            </a:r>
            <a:b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</a:rPr>
              <a:t>Этническая карта Латинской Америки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8581" t="16458" r="7180" b="6440"/>
          <a:stretch>
            <a:fillRect/>
          </a:stretch>
        </p:blipFill>
        <p:spPr bwMode="auto">
          <a:xfrm>
            <a:off x="683568" y="980728"/>
            <a:ext cx="7128792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 l="7866" t="16637" r="18169" b="6977"/>
          <a:stretch>
            <a:fillRect/>
          </a:stretch>
        </p:blipFill>
        <p:spPr bwMode="auto">
          <a:xfrm>
            <a:off x="683568" y="188640"/>
            <a:ext cx="727280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5721" t="17174" r="9611" b="13596"/>
          <a:stretch>
            <a:fillRect/>
          </a:stretch>
        </p:blipFill>
        <p:spPr bwMode="auto">
          <a:xfrm>
            <a:off x="467544" y="116632"/>
            <a:ext cx="7848872" cy="660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 l="12994" t="20750" r="10817" b="17974"/>
          <a:stretch>
            <a:fillRect/>
          </a:stretch>
        </p:blipFill>
        <p:spPr bwMode="auto">
          <a:xfrm>
            <a:off x="179512" y="764704"/>
            <a:ext cx="884136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71600" y="116632"/>
            <a:ext cx="72728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Государственные языки народов Латинской Америки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60648"/>
            <a:ext cx="6686128" cy="3528392"/>
          </a:xfrm>
        </p:spPr>
        <p:txBody>
          <a:bodyPr/>
          <a:lstStyle/>
          <a:p>
            <a:pPr marL="84138" indent="188913">
              <a:buNone/>
            </a:pPr>
            <a:r>
              <a:rPr lang="ru-RU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этнический состав населения региона оказала влияние история формирования политической карты Латинской Америки???</a:t>
            </a:r>
            <a:endParaRPr lang="ru-RU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http://fhd.videouroki.net/tests/37981/image_5f99ab799004c.jpg"/>
          <p:cNvPicPr>
            <a:picLocks noChangeAspect="1" noChangeArrowheads="1"/>
          </p:cNvPicPr>
          <p:nvPr/>
        </p:nvPicPr>
        <p:blipFill>
          <a:blip r:embed="rId2" cstate="print"/>
          <a:srcRect l="17288" t="4610" r="19321" b="5490"/>
          <a:stretch>
            <a:fillRect/>
          </a:stretch>
        </p:blipFill>
        <p:spPr bwMode="auto">
          <a:xfrm>
            <a:off x="179512" y="188640"/>
            <a:ext cx="1475656" cy="2092748"/>
          </a:xfrm>
          <a:prstGeom prst="rect">
            <a:avLst/>
          </a:prstGeom>
          <a:noFill/>
        </p:spPr>
      </p:pic>
      <p:pic>
        <p:nvPicPr>
          <p:cNvPr id="37892" name="Picture 4" descr="https://i.ytimg.com/vi/sQwPjE_ANlc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068960"/>
            <a:ext cx="6272696" cy="352839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  <a:latin typeface="Arial Black" pitchFamily="34" charset="0"/>
              </a:rPr>
              <a:t>Найдите и исправьте ошибки</a:t>
            </a:r>
            <a:endParaRPr lang="ru-RU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544616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Этнический состав представлен двумя компонентами: коренное население и  европейцы.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К смешанным группам относились мулаты – потомки от браков креолов с индейцами,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самбо – потомки от браков креолов с неграми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метисы – результат браков негров и индейцев.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«Морское побережье было тем магическим словом, которое гнало испанцев через Атлантический океан», – писал Энгельс.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Преобладание португальского языка в регионе;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Испанский язык распространен в Бразилии;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История колонизации не оказала решающее влияние на языковой состав населения Латинской Америки.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  <a:latin typeface="Arial Black" pitchFamily="34" charset="0"/>
              </a:rPr>
              <a:t>Найдите и исправьте ошибки</a:t>
            </a:r>
            <a:endParaRPr lang="ru-RU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544616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Этнический состав представлен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тремя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компонентами: коренное население, европейцы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негритянское население.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К смешанным группам относились мулаты – потомки от браков креолов с индейцами,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самбо – потомки от браков креолов с неграми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метисы – результат браков негров и индейцев.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«Морское побережье было тем магическим словом, которое гнало испанцев через Атлантический океан», – писал Энгельс.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Преобладание португальского языка в регионе;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Испанский язык распространен в Бразилии;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История колонизации не оказала решающее влияние на языковой состав населения Латинской Америки.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153400" cy="6096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«</a:t>
            </a:r>
            <a:r>
              <a:rPr lang="ru-RU" sz="3600" dirty="0" err="1" smtClean="0">
                <a:solidFill>
                  <a:srgbClr val="0000FF"/>
                </a:solidFill>
                <a:latin typeface="Arial Black" pitchFamily="34" charset="0"/>
              </a:rPr>
              <a:t>Алебр</a:t>
            </a:r>
            <a:r>
              <a:rPr lang="ru-RU" sz="3600" b="1" dirty="0" err="1" smtClean="0">
                <a:solidFill>
                  <a:srgbClr val="0000FF"/>
                </a:solidFill>
                <a:latin typeface="Arial Black" pitchFamily="34" charset="0"/>
              </a:rPr>
              <a:t>и</a:t>
            </a:r>
            <a:r>
              <a:rPr lang="ru-RU" sz="3600" dirty="0" err="1" smtClean="0">
                <a:solidFill>
                  <a:srgbClr val="0000FF"/>
                </a:solidFill>
                <a:latin typeface="Arial Black" pitchFamily="34" charset="0"/>
              </a:rPr>
              <a:t>хе</a:t>
            </a: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»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19458" name="Picture 2" descr="https://remezcla.com/wp-content/uploads/2018/02/Coco-Alebrijes.jpg"/>
          <p:cNvPicPr>
            <a:picLocks noChangeAspect="1" noChangeArrowheads="1"/>
          </p:cNvPicPr>
          <p:nvPr/>
        </p:nvPicPr>
        <p:blipFill>
          <a:blip r:embed="rId2" cstate="print"/>
          <a:srcRect l="4573"/>
          <a:stretch>
            <a:fillRect/>
          </a:stretch>
        </p:blipFill>
        <p:spPr bwMode="auto">
          <a:xfrm>
            <a:off x="179511" y="1628800"/>
            <a:ext cx="8964489" cy="4077769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  <a:latin typeface="Arial Black" pitchFamily="34" charset="0"/>
              </a:rPr>
              <a:t>Найдите и исправьте ошибки</a:t>
            </a:r>
            <a:endParaRPr lang="ru-RU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544616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Этнический состав представлен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тремя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компонентами: коренное население, европейцы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негритянское население.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К смешанным группам относились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метисы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потомки от браков креолов с индейцами,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мулаты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потомки от браков креолов с неграми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самбо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результат браков негров и индейцев.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«Морское побережье было тем магическим словом, которое гнало испанцев через Атлантический океан», – писал Энгельс.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Преобладание португальского языка в регионе;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Испанский язык распространен в Бразилии;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История колонизации не оказала решающее влияние на языковой состав населения Латинской Америки.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  <a:latin typeface="Arial Black" pitchFamily="34" charset="0"/>
              </a:rPr>
              <a:t>Найдите и исправьте ошибки</a:t>
            </a:r>
            <a:endParaRPr lang="ru-RU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544616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Этнический состав представлен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тремя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компонентами: коренное население, европейцы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негритянское население.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К смешанным группам относились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метисы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потомки от браков креолов с индейцами,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мулаты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потомки от браков креолов с неграми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самбо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результат браков негров и индейцев.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«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Золото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было тем магическим словом, которое гнало испанцев через Атлантический океан», – писал Энгельс.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Преобладание португальского языка в регионе;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Испанский язык распространен в Бразилии;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История колонизации не оказала решающее влияние на языковой состав населения Латинской Америки.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  <a:latin typeface="Arial Black" pitchFamily="34" charset="0"/>
              </a:rPr>
              <a:t>Найдите и исправьте ошибки</a:t>
            </a:r>
            <a:endParaRPr lang="ru-RU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544616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Этнический состав представлен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тремя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компонентами: коренное население, европейцы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негритянское население.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К смешанным группам относились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метисы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потомки от браков креолов с индейцами,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мулаты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потомки от браков креолов с неграми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самбо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результат браков негров и индейцев.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«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Золото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было тем магическим словом, которое гнало испанцев через Атлантический океан», – писал Энгельс.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Преобладание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испанского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языка в регионе;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Испанский язык распространен в Бразилии;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История колонизации не оказала решающее влияние на языковой состав населения Латинской Америки.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  <a:latin typeface="Arial Black" pitchFamily="34" charset="0"/>
              </a:rPr>
              <a:t>Найдите и исправьте ошибки</a:t>
            </a:r>
            <a:endParaRPr lang="ru-RU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544616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Этнический состав представлен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тремя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компонентами: коренное население, европейцы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негритянское население.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К смешанным группам относились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метисы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потомки от браков креолов с индейцами,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мулаты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потомки от браков креолов с неграми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самбо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результат браков негров и индейцев.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«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Золото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было тем магическим словом, которое гнало испанцев через Атлантический океан», – писал Энгельс.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Преобладание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испанского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языка в регионе;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Португальский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язык распространен в Бразилии;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История колонизации не оказала решающее влияние на языковой состав населения Латинской Америки.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  <a:latin typeface="Arial Black" pitchFamily="34" charset="0"/>
              </a:rPr>
              <a:t>Найдите и исправьте ошибки</a:t>
            </a:r>
            <a:endParaRPr lang="ru-RU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544616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Этнический состав представлен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тремя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компонентами: коренное население, европейцы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негритянское население.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К смешанным группам относились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метисы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потомки от браков креолов с индейцами,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мулаты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потомки от браков креолов с неграми </a:t>
            </a:r>
          </a:p>
          <a:p>
            <a:pPr indent="14288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самбо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результат браков негров и индейцев.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«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Золото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было тем магическим словом, которое гнало испанцев через Атлантический океан», – писал Энгельс.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Преобладание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испанского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языка в регионе;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Португальский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язык распространен в Бразилии;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История колонизации 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оказала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решающее влияние на языковой состав населения Латинской Америки.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" y="188640"/>
            <a:ext cx="8888288" cy="5907360"/>
          </a:xfrm>
        </p:spPr>
        <p:txBody>
          <a:bodyPr/>
          <a:lstStyle/>
          <a:p>
            <a:pPr algn="ctr">
              <a:buNone/>
            </a:pPr>
            <a:r>
              <a:rPr lang="ru-RU" sz="2800" b="0" dirty="0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Характерные черты в  размещении  населения  Латинской  Америки</a:t>
            </a:r>
          </a:p>
          <a:p>
            <a:endParaRPr lang="ru-RU" dirty="0"/>
          </a:p>
        </p:txBody>
      </p:sp>
      <p:pic>
        <p:nvPicPr>
          <p:cNvPr id="5" name="Рисунок 4" descr="https://ru-static.z-dn.net/files/d75/f047ee3da641b5442ed3e4b1622c2dd0.png"/>
          <p:cNvPicPr/>
          <p:nvPr/>
        </p:nvPicPr>
        <p:blipFill>
          <a:blip r:embed="rId2" cstate="print"/>
          <a:srcRect r="1199"/>
          <a:stretch>
            <a:fillRect/>
          </a:stretch>
        </p:blipFill>
        <p:spPr bwMode="auto">
          <a:xfrm>
            <a:off x="179512" y="1268760"/>
            <a:ext cx="885698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0072" y="188640"/>
            <a:ext cx="3744416" cy="5907360"/>
          </a:xfrm>
        </p:spPr>
        <p:txBody>
          <a:bodyPr/>
          <a:lstStyle/>
          <a:p>
            <a:pPr algn="ctr">
              <a:buNone/>
            </a:pPr>
            <a:r>
              <a:rPr lang="ru-RU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Какие формы рельефа (низменности, плоскогорья, горы) наиболее заселены?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lum bright="-10000" contrast="20000"/>
          </a:blip>
          <a:srcRect l="23169" t="11628" r="21053" b="8050"/>
          <a:stretch>
            <a:fillRect/>
          </a:stretch>
        </p:blipFill>
        <p:spPr bwMode="auto">
          <a:xfrm>
            <a:off x="107504" y="116632"/>
            <a:ext cx="4968552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08712"/>
          </a:xfrm>
        </p:spPr>
        <p:txBody>
          <a:bodyPr/>
          <a:lstStyle/>
          <a:p>
            <a:pPr marL="0" indent="273050" algn="ctr">
              <a:buNone/>
            </a:pPr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</a:rPr>
              <a:t>Причины размещения населения в странах Латинской Америки: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суровый климат;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преобладание гор в рельефе  территории;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благоприятные условия для речной торговли с заморскими странами;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внешние партнеры удалены и экономическое сотрудничество возможно только сухопутным путем;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основной вид связи между колониями и странами-метрополиями -  воздушный;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колониальное прошлое отложило отпечаток на то, что главные районы заселения и промышленного развития  - это  глубинные территории.</a:t>
            </a:r>
          </a:p>
          <a:p>
            <a:pPr marL="0" indent="273050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В Латинской Америке распространен   …………………………………  тип размещения.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08712"/>
          </a:xfrm>
        </p:spPr>
        <p:txBody>
          <a:bodyPr/>
          <a:lstStyle/>
          <a:p>
            <a:pPr marL="0" indent="273050" algn="ctr">
              <a:buNone/>
            </a:pPr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</a:rPr>
              <a:t>Причины размещения населения в странах Латинской Америки: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благоприятный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климат;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преобладание гор в рельефе  территории;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благоприятные условия для речной торговли с заморскими странами;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внешние партнеры удалены и экономическое сотрудничество возможно только сухопутным путем;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основной вид связи между колониями и странами-метрополиями -  воздушный;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колониальное прошлое отложило отпечаток на то, что главные районы заселения и промышленного развития  - это  глубинные территории.</a:t>
            </a:r>
          </a:p>
          <a:p>
            <a:pPr marL="0" indent="273050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В Латинской Америке распространен   …………………………………  тип размещения.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08712"/>
          </a:xfrm>
        </p:spPr>
        <p:txBody>
          <a:bodyPr/>
          <a:lstStyle/>
          <a:p>
            <a:pPr marL="0" indent="273050" algn="ctr">
              <a:buNone/>
            </a:pPr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</a:rPr>
              <a:t>Причины размещения населения в странах Латинской Америки: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благоприятный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климат;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равнинность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благоприятные условия для речной торговли с заморскими странами;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внешние партнеры удалены и экономическое сотрудничество возможно только сухопутным путем;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основной вид связи между колониями и странами-метрополиями -  воздушный;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колониальное прошлое отложило отпечаток на то, что главные районы заселения и промышленного развития  - это  глубинные территории.</a:t>
            </a:r>
          </a:p>
          <a:p>
            <a:pPr marL="0" indent="273050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В Латинской Америке распространен   …………………………………  тип размещения.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153400" cy="6096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«</a:t>
            </a:r>
            <a:r>
              <a:rPr lang="ru-RU" sz="3600" dirty="0" err="1" smtClean="0">
                <a:solidFill>
                  <a:srgbClr val="0000FF"/>
                </a:solidFill>
                <a:latin typeface="Arial Black" pitchFamily="34" charset="0"/>
              </a:rPr>
              <a:t>Алебр</a:t>
            </a:r>
            <a:r>
              <a:rPr lang="ru-RU" sz="3600" b="1" dirty="0" err="1" smtClean="0">
                <a:solidFill>
                  <a:srgbClr val="0000FF"/>
                </a:solidFill>
                <a:latin typeface="Arial Black" pitchFamily="34" charset="0"/>
              </a:rPr>
              <a:t>и</a:t>
            </a:r>
            <a:r>
              <a:rPr lang="ru-RU" sz="3600" dirty="0" err="1" smtClean="0">
                <a:solidFill>
                  <a:srgbClr val="0000FF"/>
                </a:solidFill>
                <a:latin typeface="Arial Black" pitchFamily="34" charset="0"/>
              </a:rPr>
              <a:t>хе</a:t>
            </a: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»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8434" name="Picture 2" descr="https://slovnet.ru/wp-content/uploads/2018/11/19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456569" cy="547260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08712"/>
          </a:xfrm>
        </p:spPr>
        <p:txBody>
          <a:bodyPr/>
          <a:lstStyle/>
          <a:p>
            <a:pPr marL="0" indent="273050" algn="ctr">
              <a:buNone/>
            </a:pPr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</a:rPr>
              <a:t>Причины размещения населения в странах Латинской Америки: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благоприятный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климат;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равнинность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благоприятные условия для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морской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торговли с заморскими странами;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внешние партнеры удалены и экономическое сотрудничество возможно только сухопутным путем;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основной вид связи между колониями и странами-метрополиями -  воздушный;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колониальное прошлое отложило отпечаток на то, что главные районы заселения и промышленного развития  - это  глубинные территории.</a:t>
            </a:r>
          </a:p>
          <a:p>
            <a:pPr marL="0" indent="273050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В Латинской Америке распространен   …………………………………  тип размещения.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08712"/>
          </a:xfrm>
        </p:spPr>
        <p:txBody>
          <a:bodyPr/>
          <a:lstStyle/>
          <a:p>
            <a:pPr marL="0" indent="273050" algn="ctr">
              <a:buNone/>
            </a:pPr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</a:rPr>
              <a:t>Причины размещения населения в странах Латинской Америки: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благоприятный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климат;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равнинность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благоприятные условия для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морской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торговли с заморскими странами;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внешние партнеры удалены и экономическое сотрудничество возможно только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морским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путем;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основной вид связи между колониями и странами-метрополиями -  воздушный;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колониальное прошлое отложило отпечаток на то, что главные районы заселения и промышленного развития  - это  глубинные территории.</a:t>
            </a:r>
          </a:p>
          <a:p>
            <a:pPr marL="0" indent="273050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В Латинской Америке распространен   …………………………………  тип размещения.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08712"/>
          </a:xfrm>
        </p:spPr>
        <p:txBody>
          <a:bodyPr/>
          <a:lstStyle/>
          <a:p>
            <a:pPr marL="0" indent="273050" algn="ctr">
              <a:buNone/>
            </a:pPr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</a:rPr>
              <a:t>Причины размещения населения в странах Латинской Америки: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благоприятный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климат;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равнинность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благоприятные условия для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морской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торговли с заморскими странами;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внешние партнеры удалены и экономическое сотрудничество возможно только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морским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путем;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основной вид связи между колониями и странами-метрополиями - 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морской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колониальное прошлое отложило отпечаток на то, что главные районы заселения и промышленного развития  - это  глубинные территории.</a:t>
            </a:r>
          </a:p>
          <a:p>
            <a:pPr marL="0" indent="273050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В Латинской Америке распространен   …………………………………  тип размещения.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08712"/>
          </a:xfrm>
        </p:spPr>
        <p:txBody>
          <a:bodyPr/>
          <a:lstStyle/>
          <a:p>
            <a:pPr marL="0" indent="273050" algn="ctr">
              <a:buNone/>
            </a:pPr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</a:rPr>
              <a:t>Причины размещения населения в странах Латинской Америки: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благоприятный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климат;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равнинность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благоприятные условия для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морской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торговли с заморскими странами;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внешние партнеры удалены и экономическое сотрудничество возможно только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морским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путем;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основной вид связи между колониями и странами-метрополиями - 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морской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колониальное прошлое отложило отпечаток на то, что главные районы заселения и промышленного развития  - это 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прибрежные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территории.</a:t>
            </a:r>
          </a:p>
          <a:p>
            <a:pPr marL="0" indent="273050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В Латинской Америке распространен   …………………………………  тип размещения.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08712"/>
          </a:xfrm>
        </p:spPr>
        <p:txBody>
          <a:bodyPr/>
          <a:lstStyle/>
          <a:p>
            <a:pPr marL="0" indent="273050" algn="ctr">
              <a:buNone/>
            </a:pPr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</a:rPr>
              <a:t>Причины размещения населения в странах Латинской Америки: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благоприятный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климат;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равнинность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благоприятные условия для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морской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торговли с заморскими странами;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внешние партнеры удалены и экономическое сотрудничество возможно только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морским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путем; </a:t>
            </a: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основной вид связи между колониями и странами-метрополиями - 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морской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60363" lvl="0" indent="-360363">
              <a:spcBef>
                <a:spcPts val="0"/>
              </a:spcBef>
              <a:buFont typeface="Wingdings" pitchFamily="2" charset="2"/>
              <a:buChar char="ü"/>
              <a:tabLst>
                <a:tab pos="273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колониальное прошлое отложило отпечаток на то, что главные районы заселения и промышленного развития  - это 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прибрежные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территории.</a:t>
            </a:r>
          </a:p>
          <a:p>
            <a:pPr marL="0" indent="273050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В Латинской Америке распространен   </a:t>
            </a:r>
            <a:r>
              <a:rPr lang="ru-RU" sz="2800" dirty="0" err="1" smtClean="0">
                <a:solidFill>
                  <a:srgbClr val="0000FF"/>
                </a:solidFill>
              </a:rPr>
              <a:t>приокеанский</a:t>
            </a:r>
            <a:r>
              <a:rPr lang="ru-RU" sz="2800" dirty="0" smtClean="0">
                <a:solidFill>
                  <a:srgbClr val="C00000"/>
                </a:solidFill>
              </a:rPr>
              <a:t>  </a:t>
            </a:r>
            <a:r>
              <a:rPr lang="ru-RU" sz="2800" dirty="0" smtClean="0">
                <a:solidFill>
                  <a:srgbClr val="C00000"/>
                </a:solidFill>
              </a:rPr>
              <a:t>тип размещения.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0"/>
            <a:ext cx="8568952" cy="60960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Менее освоенными территориями являются  внутренние районы </a:t>
            </a:r>
          </a:p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                                                                  ,</a:t>
            </a:r>
          </a:p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      горные территории </a:t>
            </a:r>
          </a:p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                                                                            , </a:t>
            </a:r>
          </a:p>
          <a:p>
            <a:pPr>
              <a:buNone/>
            </a:pPr>
            <a:endParaRPr lang="ru-RU" sz="32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sz="32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пустыня                                                      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F:\География\11 класс\Латинская Америка\Население Латинской Америки\Урок\Задание 4\амазонии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63367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География\11 класс\Латинская Америка\Население Латинской Америки\Урок\Задание 4\анд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996952"/>
            <a:ext cx="23042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География\11 класс\Латинская Америка\Население Латинской Америки\Урок\Задание 4\атакама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013176"/>
            <a:ext cx="4680520" cy="173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6632"/>
            <a:ext cx="8568952" cy="6598516"/>
          </a:xfrm>
        </p:spPr>
        <p:txBody>
          <a:bodyPr/>
          <a:lstStyle/>
          <a:p>
            <a:pPr marL="84138" indent="188913" algn="ctr">
              <a:buNone/>
            </a:pPr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Выберите причины высокой плотности населения в горах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Месторождения полезных ископаемых.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В Перу и Чили, в горных районах издавна разрабатывают месторождения полиметаллических и медных руд на высоте 2500-4000 м.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В Бразилии и Аргентине разрабатываются месторождения топливных ресурсов.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Горы – это исторический район проживания индейских народов. 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На северо-западе и юго-западе Южной Америки выпадает недостаточное количество осадков и поэтому вполне благоприятный климат для жизни людей.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На северо-западе и юго-западе Южной Америки выпадает достаточное количество осадков и поэтому вполне благоприятный климат для жизни людей.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7. В горных районах более здоровые условия обитания по сравнению с жарким и влажным климатом на низменностях.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8. В горных районах менее здоровые условия обитания по сравнению с жарким и влажным климатом на низменностях.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9. В  горах  между   2200 и 3000 м над  уровнем  моря  расположены  умеренные  климатические  зоны,   благоприятные  для  интенсивного  земледелия.  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10. В горах люди предпочитают развивать промышленное производство.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11. В горах проще строить дома и прокладывать дороги.</a:t>
            </a:r>
            <a:endParaRPr lang="ru-RU" sz="18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6632"/>
            <a:ext cx="8496944" cy="6598516"/>
          </a:xfrm>
        </p:spPr>
        <p:txBody>
          <a:bodyPr/>
          <a:lstStyle/>
          <a:p>
            <a:pPr marL="84138" indent="188913" algn="ctr">
              <a:buNone/>
            </a:pPr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Выберите причины высокой плотности населения в горах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Месторождения полезных ископаемых.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В Перу и Чили, в горных районах издавна разрабатывают месторождения полиметаллических и медных руд на высоте 2500-4000 м.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В Бразилии и Аргентине разрабатываются месторождения топливных ресурсов.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Горы – это исторический район проживания индейских народов. 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На северо-западе и юго-западе Южной Америки выпадает недостаточное количество осадков и поэтому вполне благоприятный климат для жизни людей.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На северо-западе и юго-западе Южной Америки выпадает достаточное количество осадков и поэтому вполне благоприятный климат для жизни людей.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7. В горных районах более здоровые условия обитания по сравнению с жарким и влажным климатом на низменностях.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8. В горных районах менее здоровые условия обитания по сравнению с жарким и влажным климатом на низменностях.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9. В  горах  между   2200 и 3000 м над  уровнем  моря  расположены  умеренные  климатические  зоны,   благоприятные  для  интенсивного  земледелия.  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10. В горах люди предпочитают развивать промышленное производство.</a:t>
            </a:r>
          </a:p>
          <a:p>
            <a:pPr marL="0" indent="179388" algn="just">
              <a:spcBef>
                <a:spcPts val="0"/>
              </a:spcBef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11. В горах проще строить дома и прокладывать дороги.</a:t>
            </a:r>
          </a:p>
          <a:p>
            <a:pPr marL="0" indent="179388" algn="ctr"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1 2 4 6 7 9 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 l="8392" t="20330" r="17409" b="11232"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 l="3530" t="30106" r="3507" b="3346"/>
          <a:stretch>
            <a:fillRect/>
          </a:stretch>
        </p:blipFill>
        <p:spPr bwMode="auto">
          <a:xfrm>
            <a:off x="107504" y="476672"/>
            <a:ext cx="878497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153400" cy="6096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День </a:t>
            </a:r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мертвых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23554" name="Picture 2" descr="https://cuatrobastardos.com/wp-content/uploads/2018/01/COCO-RGB_c290_222b.pub16n.1034-2671725804-1515363126945.jpg"/>
          <p:cNvPicPr>
            <a:picLocks noChangeAspect="1" noChangeArrowheads="1"/>
          </p:cNvPicPr>
          <p:nvPr/>
        </p:nvPicPr>
        <p:blipFill>
          <a:blip r:embed="rId2" cstate="print"/>
          <a:srcRect l="2212" r="4132"/>
          <a:stretch>
            <a:fillRect/>
          </a:stretch>
        </p:blipFill>
        <p:spPr bwMode="auto">
          <a:xfrm>
            <a:off x="179512" y="1052736"/>
            <a:ext cx="8786948" cy="530120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резанное Бразильский карнавал - Rio de Janeiro Carnival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8064896" cy="604867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153400" cy="6096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Алтарь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20482" name="Picture 2" descr="https://www.blogography.com/photos76/Offerings.jpg"/>
          <p:cNvPicPr>
            <a:picLocks noChangeAspect="1" noChangeArrowheads="1"/>
          </p:cNvPicPr>
          <p:nvPr/>
        </p:nvPicPr>
        <p:blipFill>
          <a:blip r:embed="rId2" cstate="print"/>
          <a:srcRect l="4734" r="2556"/>
          <a:stretch>
            <a:fillRect/>
          </a:stretch>
        </p:blipFill>
        <p:spPr bwMode="auto">
          <a:xfrm>
            <a:off x="179512" y="1340768"/>
            <a:ext cx="8812090" cy="475252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153400" cy="6096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Кладбище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21506" name="Picture 2" descr="https://i.imgur.com/ZT6YQem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8784976" cy="494594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53400" cy="6096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Arial Black" pitchFamily="34" charset="0"/>
              </a:rPr>
              <a:t>Семья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0" name="Picture 2" descr="https://slovnet.ru/wp-content/uploads/2018/10/15-59.jpg"/>
          <p:cNvPicPr>
            <a:picLocks noChangeAspect="1" noChangeArrowheads="1"/>
          </p:cNvPicPr>
          <p:nvPr/>
        </p:nvPicPr>
        <p:blipFill>
          <a:blip r:embed="rId2" cstate="print"/>
          <a:srcRect l="1528" t="7143" r="1458" b="9524"/>
          <a:stretch>
            <a:fillRect/>
          </a:stretch>
        </p:blipFill>
        <p:spPr bwMode="auto">
          <a:xfrm>
            <a:off x="107504" y="1196752"/>
            <a:ext cx="8856984" cy="488180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wide_marketplace">
  <a:themeElements>
    <a:clrScheme name="Другая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595959"/>
      </a:folHlink>
    </a:clrScheme>
    <a:fontScheme name="география">
      <a:majorFont>
        <a:latin typeface="Bookman Old Style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1977</Words>
  <Application>Microsoft Office PowerPoint</Application>
  <PresentationFormat>Экран (4:3)</PresentationFormat>
  <Paragraphs>250</Paragraphs>
  <Slides>60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worldwide_marketplace</vt:lpstr>
      <vt:lpstr>Мастер-класс  Батова Оксана Анатольевна, учитель географии МБОУ СОШ № 1</vt:lpstr>
      <vt:lpstr>Шляпа сомбреро</vt:lpstr>
      <vt:lpstr>Мексиканская голая собака </vt:lpstr>
      <vt:lpstr>«Алебрихе»</vt:lpstr>
      <vt:lpstr>«Алебрихе» </vt:lpstr>
      <vt:lpstr>День мертвых </vt:lpstr>
      <vt:lpstr>Алтарь</vt:lpstr>
      <vt:lpstr>Кладбище</vt:lpstr>
      <vt:lpstr>Семья </vt:lpstr>
      <vt:lpstr>Мексика</vt:lpstr>
      <vt:lpstr>Латинская Америка</vt:lpstr>
      <vt:lpstr>Слайд 12</vt:lpstr>
      <vt:lpstr>Известные и знаменитые люди  Латинской Америки</vt:lpstr>
      <vt:lpstr>Известные и знаменитые люди  Латинской Америки</vt:lpstr>
      <vt:lpstr>Известные и знаменитые люди  Латинской Америки</vt:lpstr>
      <vt:lpstr>Известные и знаменитые люди  Латинской Америки</vt:lpstr>
      <vt:lpstr>Известные и знаменитые люди  Латинской Америки</vt:lpstr>
      <vt:lpstr>Известные и знаменитые люди  Латинской Америки</vt:lpstr>
      <vt:lpstr>Известные и знаменитые люди  Латинской Америки</vt:lpstr>
      <vt:lpstr>Известные и знаменитые люди  Латинской Америки</vt:lpstr>
      <vt:lpstr>Население Латинской Америки</vt:lpstr>
      <vt:lpstr>Задачи урока</vt:lpstr>
      <vt:lpstr>Работа в группах</vt:lpstr>
      <vt:lpstr>Подводим итоги</vt:lpstr>
      <vt:lpstr>Итоги</vt:lpstr>
      <vt:lpstr>Итоги</vt:lpstr>
      <vt:lpstr>Итоги</vt:lpstr>
      <vt:lpstr>Итоги</vt:lpstr>
      <vt:lpstr>Слайд 29</vt:lpstr>
      <vt:lpstr>Задание 2  Этническая карта Латинской Америки </vt:lpstr>
      <vt:lpstr>Задание 2  Этническая карта Латинской Америки </vt:lpstr>
      <vt:lpstr>Задание 2  Этническая карта Латинской Америки </vt:lpstr>
      <vt:lpstr>Задание 2  Этническая карта Латинской Америки </vt:lpstr>
      <vt:lpstr>Слайд 34</vt:lpstr>
      <vt:lpstr>Слайд 35</vt:lpstr>
      <vt:lpstr>Слайд 36</vt:lpstr>
      <vt:lpstr>Слайд 37</vt:lpstr>
      <vt:lpstr>Найдите и исправьте ошибки</vt:lpstr>
      <vt:lpstr>Найдите и исправьте ошибки</vt:lpstr>
      <vt:lpstr>Найдите и исправьте ошибки</vt:lpstr>
      <vt:lpstr>Найдите и исправьте ошибки</vt:lpstr>
      <vt:lpstr>Найдите и исправьте ошибки</vt:lpstr>
      <vt:lpstr>Найдите и исправьте ошибки</vt:lpstr>
      <vt:lpstr>Найдите и исправьте ошибки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Company>DNA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uzer</dc:creator>
  <cp:lastModifiedBy>uzer</cp:lastModifiedBy>
  <cp:revision>127</cp:revision>
  <dcterms:created xsi:type="dcterms:W3CDTF">2010-07-18T11:37:36Z</dcterms:created>
  <dcterms:modified xsi:type="dcterms:W3CDTF">2023-02-08T20:02:01Z</dcterms:modified>
</cp:coreProperties>
</file>