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57" r:id="rId2"/>
    <p:sldId id="259" r:id="rId3"/>
    <p:sldId id="279" r:id="rId4"/>
    <p:sldId id="266" r:id="rId5"/>
    <p:sldId id="270" r:id="rId6"/>
    <p:sldId id="280" r:id="rId7"/>
    <p:sldId id="281" r:id="rId8"/>
    <p:sldId id="267" r:id="rId9"/>
    <p:sldId id="277" r:id="rId10"/>
    <p:sldId id="278" r:id="rId11"/>
    <p:sldId id="268" r:id="rId12"/>
    <p:sldId id="282" r:id="rId13"/>
    <p:sldId id="276" r:id="rId1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82"/>
    <a:srgbClr val="003300"/>
    <a:srgbClr val="A20000"/>
    <a:srgbClr val="000058"/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0" d="100"/>
          <a:sy n="70" d="100"/>
        </p:scale>
        <p:origin x="-2094" y="-8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EC2CF9-5780-41D0-9518-D21DA361181A}" type="datetimeFigureOut">
              <a:rPr lang="ru-RU" smtClean="0"/>
              <a:t>15.02.2022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59D478-26E7-46F2-A5B4-F8D937EB14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89091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59D478-26E7-46F2-A5B4-F8D937EB1495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92865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15.02.2022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15.02.2022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15.02.2022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15.02.2022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3.png"/><Relationship Id="rId7" Type="http://schemas.openxmlformats.org/officeDocument/2006/relationships/image" Target="../media/image2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3.png"/><Relationship Id="rId7" Type="http://schemas.openxmlformats.org/officeDocument/2006/relationships/image" Target="../media/image2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3.png"/><Relationship Id="rId7" Type="http://schemas.openxmlformats.org/officeDocument/2006/relationships/image" Target="../media/image3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8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g"/><Relationship Id="rId5" Type="http://schemas.openxmlformats.org/officeDocument/2006/relationships/image" Target="../media/image6.jp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.png"/><Relationship Id="rId7" Type="http://schemas.openxmlformats.org/officeDocument/2006/relationships/image" Target="../media/image14.png"/><Relationship Id="rId12" Type="http://schemas.microsoft.com/office/2007/relationships/hdphoto" Target="../media/hdphoto2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openxmlformats.org/officeDocument/2006/relationships/image" Target="../media/image17.png"/><Relationship Id="rId5" Type="http://schemas.openxmlformats.org/officeDocument/2006/relationships/image" Target="../media/image4.png"/><Relationship Id="rId10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g"/><Relationship Id="rId5" Type="http://schemas.openxmlformats.org/officeDocument/2006/relationships/image" Target="../media/image18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74223" y="2204864"/>
            <a:ext cx="7772400" cy="2571767"/>
          </a:xfrm>
        </p:spPr>
        <p:txBody>
          <a:bodyPr>
            <a:noAutofit/>
          </a:bodyPr>
          <a:lstStyle/>
          <a:p>
            <a:r>
              <a:rPr lang="ru-RU" sz="2000" b="1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РЕГИОНАЛЬНАЯ</a:t>
            </a:r>
            <a:r>
              <a:rPr lang="ru-RU" sz="2000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cap="small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 ПЕДАГОГИЧЕСКАЯ МАСТЕРСКАЯ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ru-RU" sz="2400" dirty="0" smtClean="0">
                <a:latin typeface="Arial" pitchFamily="34" charset="0"/>
                <a:cs typeface="Arial" pitchFamily="34" charset="0"/>
              </a:rPr>
            </a:br>
            <a:r>
              <a:rPr lang="ru-RU" sz="2400" b="1" cap="small" dirty="0" smtClean="0">
                <a:latin typeface="Arial" pitchFamily="34" charset="0"/>
                <a:cs typeface="Arial" pitchFamily="34" charset="0"/>
              </a:rPr>
              <a:t> 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ru-RU" sz="2400" dirty="0" smtClean="0">
                <a:latin typeface="Arial" pitchFamily="34" charset="0"/>
                <a:cs typeface="Arial" pitchFamily="34" charset="0"/>
              </a:rPr>
            </a:br>
            <a:r>
              <a:rPr lang="ru-RU" sz="2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«</a:t>
            </a:r>
            <a:r>
              <a:rPr lang="ru-RU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ЧИТАТЕЛЬСКАЯ ГРАМОТНОСТЬ:</a:t>
            </a:r>
            <a:br>
              <a:rPr lang="ru-RU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БАЗОВАЯ ОСНОВА УНИВЕРСАЛЬНЫХ УЧЕБНЫХ ДЕЙСТВИЙ, ТРЕБОВАНИЕ </a:t>
            </a:r>
            <a:r>
              <a:rPr lang="ru-RU" sz="2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ФГОС»</a:t>
            </a:r>
            <a:r>
              <a:rPr lang="ru-RU" sz="24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4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</a:br>
            <a:endParaRPr lang="ru-RU" sz="240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75656" y="5589240"/>
            <a:ext cx="6400800" cy="428628"/>
          </a:xfrm>
        </p:spPr>
        <p:txBody>
          <a:bodyPr>
            <a:normAutofit/>
          </a:bodyPr>
          <a:lstStyle/>
          <a:p>
            <a:r>
              <a:rPr lang="ru-RU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16 февраля 2022 года</a:t>
            </a:r>
            <a:endParaRPr lang="ru-RU" sz="20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169" name="Rectangle 1"/>
          <p:cNvSpPr>
            <a:spLocks noChangeArrowheads="1"/>
          </p:cNvSpPr>
          <p:nvPr/>
        </p:nvSpPr>
        <p:spPr bwMode="auto">
          <a:xfrm>
            <a:off x="214282" y="393449"/>
            <a:ext cx="8643998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2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ГОУ ДПО ТО «Институт повышения квалификации и профессиональной переподготовки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2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работников образования Тульской области»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Комитет образования администрации муниципального образования </a:t>
            </a:r>
            <a:r>
              <a:rPr kumimoji="0" lang="ru-RU" sz="12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Узловский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район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Центр методического обеспечения образовательной деятельности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муниципальных образовательных организаций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Муниципальное бюджетное общеобразовательное учреждение 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средняя общеобразовательная школа № 1 г. Узловая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-17404" y="0"/>
            <a:ext cx="9144000" cy="147782"/>
          </a:xfrm>
          <a:prstGeom prst="rect">
            <a:avLst/>
          </a:prstGeom>
          <a:solidFill>
            <a:srgbClr val="A2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-11577" y="172355"/>
            <a:ext cx="9144000" cy="45719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7140" y="6615962"/>
            <a:ext cx="9255126" cy="158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0" y="6710218"/>
            <a:ext cx="9144000" cy="147782"/>
          </a:xfrm>
          <a:prstGeom prst="rect">
            <a:avLst/>
          </a:prstGeom>
          <a:solidFill>
            <a:srgbClr val="A2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7125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-17404" y="0"/>
            <a:ext cx="9144000" cy="147782"/>
          </a:xfrm>
          <a:prstGeom prst="rect">
            <a:avLst/>
          </a:prstGeom>
          <a:solidFill>
            <a:srgbClr val="A2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-11577" y="172355"/>
            <a:ext cx="9144000" cy="45719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7140" y="6625359"/>
            <a:ext cx="9255126" cy="158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-11577" y="6710218"/>
            <a:ext cx="9144000" cy="147782"/>
          </a:xfrm>
          <a:prstGeom prst="rect">
            <a:avLst/>
          </a:prstGeom>
          <a:solidFill>
            <a:srgbClr val="A2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360" y="332656"/>
            <a:ext cx="1152128" cy="12387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32656"/>
            <a:ext cx="1285578" cy="12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465090" y="476672"/>
            <a:ext cx="63472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Участие в мониторинге функциональной грамотности учащихся 8-9 классов</a:t>
            </a:r>
            <a:endParaRPr lang="ru-RU" b="1" dirty="0">
              <a:solidFill>
                <a:srgbClr val="000082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9412" y="1280690"/>
            <a:ext cx="5256584" cy="29671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098" name="Picture 2" descr="G:\Функциональная грамотность отчеты\2022-02-04_14-18-40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4672" y="4488043"/>
            <a:ext cx="2751501" cy="2044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6173" y="4282953"/>
            <a:ext cx="3341687" cy="2657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82" y="4282953"/>
            <a:ext cx="3341687" cy="2657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57383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-17404" y="0"/>
            <a:ext cx="9144000" cy="147782"/>
          </a:xfrm>
          <a:prstGeom prst="rect">
            <a:avLst/>
          </a:prstGeom>
          <a:solidFill>
            <a:srgbClr val="A2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-11577" y="172355"/>
            <a:ext cx="9144000" cy="45719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7140" y="6625359"/>
            <a:ext cx="9255126" cy="158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-11577" y="6710218"/>
            <a:ext cx="9144000" cy="147782"/>
          </a:xfrm>
          <a:prstGeom prst="rect">
            <a:avLst/>
          </a:prstGeom>
          <a:solidFill>
            <a:srgbClr val="A2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360" y="332656"/>
            <a:ext cx="1152128" cy="12387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32656"/>
            <a:ext cx="1285578" cy="12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Объект 7"/>
          <p:cNvSpPr>
            <a:spLocks noGrp="1"/>
          </p:cNvSpPr>
          <p:nvPr>
            <p:ph idx="1"/>
          </p:nvPr>
        </p:nvSpPr>
        <p:spPr>
          <a:xfrm>
            <a:off x="1452266" y="851330"/>
            <a:ext cx="6347270" cy="72008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1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Родительско-педагогический форум</a:t>
            </a:r>
            <a:endParaRPr lang="ru-RU" sz="1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ru-RU" sz="1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ru-RU" sz="1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Что и как читают наши дети. </a:t>
            </a:r>
            <a:r>
              <a:rPr lang="ru-RU" sz="1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Общение </a:t>
            </a:r>
          </a:p>
          <a:p>
            <a:pPr marL="0" indent="0" algn="ctr">
              <a:buNone/>
            </a:pPr>
            <a:r>
              <a:rPr lang="ru-RU" sz="1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sz="1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социальных сетях</a:t>
            </a:r>
            <a:r>
              <a:rPr lang="ru-RU" sz="1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  <a:endParaRPr lang="ru-RU" sz="1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807804" y="404549"/>
            <a:ext cx="36724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0082"/>
                </a:solidFill>
              </a:rPr>
              <a:t>2021-2022 учебный год</a:t>
            </a:r>
            <a:endParaRPr lang="ru-RU" b="1" dirty="0">
              <a:solidFill>
                <a:srgbClr val="000082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01" t="27506" r="19940" b="28159"/>
          <a:stretch/>
        </p:blipFill>
        <p:spPr bwMode="auto">
          <a:xfrm>
            <a:off x="279482" y="2005867"/>
            <a:ext cx="4539875" cy="2656199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00" t="24371" r="35097" b="27091"/>
          <a:stretch/>
        </p:blipFill>
        <p:spPr bwMode="auto">
          <a:xfrm>
            <a:off x="4980711" y="2005867"/>
            <a:ext cx="3278297" cy="27170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02" t="24357" r="35179" b="26412"/>
          <a:stretch/>
        </p:blipFill>
        <p:spPr bwMode="auto">
          <a:xfrm>
            <a:off x="1763688" y="3768874"/>
            <a:ext cx="3217023" cy="2755751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10" t="25758" r="35187" b="24750"/>
          <a:stretch/>
        </p:blipFill>
        <p:spPr bwMode="auto">
          <a:xfrm>
            <a:off x="5673486" y="3768874"/>
            <a:ext cx="3260952" cy="2755751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1109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52421" y="1700808"/>
            <a:ext cx="8568952" cy="478867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-17404" y="0"/>
            <a:ext cx="9144000" cy="147782"/>
          </a:xfrm>
          <a:prstGeom prst="rect">
            <a:avLst/>
          </a:prstGeom>
          <a:solidFill>
            <a:srgbClr val="A2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-11577" y="172355"/>
            <a:ext cx="9144000" cy="45719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7140" y="6625359"/>
            <a:ext cx="9255126" cy="158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-11577" y="6710218"/>
            <a:ext cx="9144000" cy="147782"/>
          </a:xfrm>
          <a:prstGeom prst="rect">
            <a:avLst/>
          </a:prstGeom>
          <a:solidFill>
            <a:srgbClr val="A2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360" y="332656"/>
            <a:ext cx="1152128" cy="12387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32656"/>
            <a:ext cx="1285578" cy="12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619672" y="421606"/>
            <a:ext cx="604867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0082"/>
                </a:solidFill>
              </a:rPr>
              <a:t>РЕГИОНАЛЬНАЯ  </a:t>
            </a:r>
            <a:r>
              <a:rPr lang="ru-RU" sz="1600" b="1" dirty="0">
                <a:solidFill>
                  <a:srgbClr val="000082"/>
                </a:solidFill>
              </a:rPr>
              <a:t>ПЕДАГОГИЧЕСКАЯ МАСТЕРСКАЯ</a:t>
            </a:r>
            <a:br>
              <a:rPr lang="ru-RU" sz="1600" b="1" dirty="0">
                <a:solidFill>
                  <a:srgbClr val="000082"/>
                </a:solidFill>
              </a:rPr>
            </a:br>
            <a:r>
              <a:rPr lang="ru-RU" sz="1600" b="1" dirty="0" smtClean="0">
                <a:solidFill>
                  <a:srgbClr val="000082"/>
                </a:solidFill>
              </a:rPr>
              <a:t>«</a:t>
            </a:r>
            <a:r>
              <a:rPr lang="ru-RU" sz="1600" b="1" dirty="0">
                <a:solidFill>
                  <a:srgbClr val="000082"/>
                </a:solidFill>
              </a:rPr>
              <a:t>ЧИТАТЕЛЬСКАЯ ГРАМОТНОСТЬ:</a:t>
            </a:r>
            <a:br>
              <a:rPr lang="ru-RU" sz="1600" b="1" dirty="0">
                <a:solidFill>
                  <a:srgbClr val="000082"/>
                </a:solidFill>
              </a:rPr>
            </a:br>
            <a:r>
              <a:rPr lang="ru-RU" sz="1600" b="1" dirty="0">
                <a:solidFill>
                  <a:srgbClr val="000082"/>
                </a:solidFill>
              </a:rPr>
              <a:t>БАЗОВАЯ ОСНОВА УНИВЕРСАЛЬНЫХ УЧЕБНЫХ ДЕЙСТВИЙ, ТРЕБОВАНИЕ ФГОС</a:t>
            </a:r>
            <a:r>
              <a:rPr lang="ru-RU" sz="1600" b="1" dirty="0" smtClean="0">
                <a:solidFill>
                  <a:srgbClr val="000082"/>
                </a:solidFill>
              </a:rPr>
              <a:t>»</a:t>
            </a:r>
            <a:endParaRPr lang="ru-RU" sz="1600" b="1" dirty="0">
              <a:solidFill>
                <a:srgbClr val="000082"/>
              </a:solidFill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84" t="16812" r="50160" b="11723"/>
          <a:stretch/>
        </p:blipFill>
        <p:spPr bwMode="auto">
          <a:xfrm>
            <a:off x="395536" y="1934904"/>
            <a:ext cx="3120076" cy="4320480"/>
          </a:xfrm>
          <a:prstGeom prst="rect">
            <a:avLst/>
          </a:prstGeom>
          <a:ln w="9525">
            <a:solidFill>
              <a:srgbClr val="002060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5587" y="1844824"/>
            <a:ext cx="2459468" cy="3481387"/>
          </a:xfrm>
          <a:prstGeom prst="rect">
            <a:avLst/>
          </a:prstGeom>
          <a:ln>
            <a:solidFill>
              <a:srgbClr val="00206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5321" y="2420888"/>
            <a:ext cx="2605481" cy="3613148"/>
          </a:xfrm>
          <a:prstGeom prst="rect">
            <a:avLst/>
          </a:prstGeom>
          <a:ln>
            <a:solidFill>
              <a:srgbClr val="00206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5892" y="3140967"/>
            <a:ext cx="2526119" cy="3227819"/>
          </a:xfrm>
          <a:prstGeom prst="rect">
            <a:avLst/>
          </a:prstGeom>
          <a:ln>
            <a:solidFill>
              <a:srgbClr val="00206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9723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-17404" y="0"/>
            <a:ext cx="9144000" cy="147782"/>
          </a:xfrm>
          <a:prstGeom prst="rect">
            <a:avLst/>
          </a:prstGeom>
          <a:solidFill>
            <a:srgbClr val="A2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-11577" y="172355"/>
            <a:ext cx="9144000" cy="45719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7140" y="6625359"/>
            <a:ext cx="9255126" cy="158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-11577" y="6710218"/>
            <a:ext cx="9144000" cy="147782"/>
          </a:xfrm>
          <a:prstGeom prst="rect">
            <a:avLst/>
          </a:prstGeom>
          <a:solidFill>
            <a:srgbClr val="A2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360" y="332656"/>
            <a:ext cx="1152128" cy="12387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32656"/>
            <a:ext cx="1285578" cy="12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Объект 5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548" y="1916832"/>
            <a:ext cx="7905750" cy="4057650"/>
          </a:xfrm>
        </p:spPr>
      </p:pic>
      <p:sp>
        <p:nvSpPr>
          <p:cNvPr id="2" name="Прямоугольник 1"/>
          <p:cNvSpPr/>
          <p:nvPr/>
        </p:nvSpPr>
        <p:spPr>
          <a:xfrm>
            <a:off x="1619672" y="421606"/>
            <a:ext cx="604867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0082"/>
                </a:solidFill>
              </a:rPr>
              <a:t>РЕГИОНАЛЬНАЯ  </a:t>
            </a:r>
            <a:r>
              <a:rPr lang="ru-RU" sz="1600" b="1" dirty="0">
                <a:solidFill>
                  <a:srgbClr val="000082"/>
                </a:solidFill>
              </a:rPr>
              <a:t>ПЕДАГОГИЧЕСКАЯ МАСТЕРСКАЯ</a:t>
            </a:r>
            <a:br>
              <a:rPr lang="ru-RU" sz="1600" b="1" dirty="0">
                <a:solidFill>
                  <a:srgbClr val="000082"/>
                </a:solidFill>
              </a:rPr>
            </a:br>
            <a:r>
              <a:rPr lang="ru-RU" sz="1600" b="1" dirty="0" smtClean="0">
                <a:solidFill>
                  <a:srgbClr val="000082"/>
                </a:solidFill>
              </a:rPr>
              <a:t>«</a:t>
            </a:r>
            <a:r>
              <a:rPr lang="ru-RU" sz="1600" b="1" dirty="0">
                <a:solidFill>
                  <a:srgbClr val="000082"/>
                </a:solidFill>
              </a:rPr>
              <a:t>ЧИТАТЕЛЬСКАЯ ГРАМОТНОСТЬ:</a:t>
            </a:r>
            <a:br>
              <a:rPr lang="ru-RU" sz="1600" b="1" dirty="0">
                <a:solidFill>
                  <a:srgbClr val="000082"/>
                </a:solidFill>
              </a:rPr>
            </a:br>
            <a:r>
              <a:rPr lang="ru-RU" sz="1600" b="1" dirty="0">
                <a:solidFill>
                  <a:srgbClr val="000082"/>
                </a:solidFill>
              </a:rPr>
              <a:t>БАЗОВАЯ ОСНОВА УНИВЕРСАЛЬНЫХ УЧЕБНЫХ ДЕЙСТВИЙ, ТРЕБОВАНИЕ ФГОС</a:t>
            </a:r>
            <a:r>
              <a:rPr lang="ru-RU" sz="1600" b="1" dirty="0" smtClean="0">
                <a:solidFill>
                  <a:srgbClr val="000082"/>
                </a:solidFill>
              </a:rPr>
              <a:t>»</a:t>
            </a:r>
            <a:endParaRPr lang="ru-RU" sz="1600" b="1" dirty="0">
              <a:solidFill>
                <a:srgbClr val="00008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5307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-17404" y="0"/>
            <a:ext cx="9144000" cy="147782"/>
          </a:xfrm>
          <a:prstGeom prst="rect">
            <a:avLst/>
          </a:prstGeom>
          <a:solidFill>
            <a:srgbClr val="A2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-11577" y="172355"/>
            <a:ext cx="9144000" cy="45719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7140" y="6625359"/>
            <a:ext cx="9255126" cy="158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755576" y="1268760"/>
            <a:ext cx="7772400" cy="1470025"/>
          </a:xfrm>
        </p:spPr>
        <p:txBody>
          <a:bodyPr>
            <a:noAutofit/>
          </a:bodyPr>
          <a:lstStyle/>
          <a:p>
            <a:r>
              <a:rPr lang="ru-RU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Формирование читательской грамотности учащихся как средство повышения эффективности и качества образования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1115616" y="4143994"/>
            <a:ext cx="482858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err="1" smtClean="0">
                <a:solidFill>
                  <a:srgbClr val="000082"/>
                </a:solidFill>
              </a:rPr>
              <a:t>Окорокова</a:t>
            </a:r>
            <a:r>
              <a:rPr lang="ru-RU" sz="2000" b="1" dirty="0" smtClean="0">
                <a:solidFill>
                  <a:srgbClr val="000082"/>
                </a:solidFill>
              </a:rPr>
              <a:t> Наталья Васильевна</a:t>
            </a:r>
            <a:r>
              <a:rPr lang="ru-RU" sz="2000" spc="-10" dirty="0" smtClean="0">
                <a:solidFill>
                  <a:srgbClr val="000082"/>
                </a:solidFill>
              </a:rPr>
              <a:t>,</a:t>
            </a:r>
            <a:r>
              <a:rPr lang="ru-RU" sz="2000" dirty="0" smtClean="0">
                <a:solidFill>
                  <a:srgbClr val="000082"/>
                </a:solidFill>
              </a:rPr>
              <a:t> </a:t>
            </a:r>
          </a:p>
          <a:p>
            <a:r>
              <a:rPr lang="ru-RU" sz="2000" dirty="0" smtClean="0">
                <a:solidFill>
                  <a:srgbClr val="000082"/>
                </a:solidFill>
              </a:rPr>
              <a:t>заместитель директора по учебно-воспитательной работе МБОУ СОШ № 1</a:t>
            </a:r>
            <a:endParaRPr lang="ru-RU" sz="2000" dirty="0">
              <a:solidFill>
                <a:srgbClr val="000082"/>
              </a:solidFill>
              <a:latin typeface="Times New Roman"/>
              <a:ea typeface="Times New Roman"/>
              <a:cs typeface="Times New Roman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1" t="5926" r="-831" b="26060"/>
          <a:stretch/>
        </p:blipFill>
        <p:spPr>
          <a:xfrm>
            <a:off x="6156176" y="3501008"/>
            <a:ext cx="1905505" cy="1944000"/>
          </a:xfrm>
          <a:prstGeom prst="rect">
            <a:avLst/>
          </a:prstGeom>
          <a:ln>
            <a:noFill/>
          </a:ln>
          <a:effectLst/>
        </p:spPr>
      </p:pic>
      <p:sp>
        <p:nvSpPr>
          <p:cNvPr id="10" name="Прямоугольник 9"/>
          <p:cNvSpPr/>
          <p:nvPr/>
        </p:nvSpPr>
        <p:spPr>
          <a:xfrm>
            <a:off x="-11577" y="6710218"/>
            <a:ext cx="9144000" cy="147782"/>
          </a:xfrm>
          <a:prstGeom prst="rect">
            <a:avLst/>
          </a:prstGeom>
          <a:solidFill>
            <a:srgbClr val="A2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7548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-17404" y="0"/>
            <a:ext cx="9144000" cy="147782"/>
          </a:xfrm>
          <a:prstGeom prst="rect">
            <a:avLst/>
          </a:prstGeom>
          <a:solidFill>
            <a:srgbClr val="A2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-11577" y="172355"/>
            <a:ext cx="9144000" cy="45719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7140" y="6625359"/>
            <a:ext cx="9255126" cy="158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-11577" y="6710218"/>
            <a:ext cx="9144000" cy="147782"/>
          </a:xfrm>
          <a:prstGeom prst="rect">
            <a:avLst/>
          </a:prstGeom>
          <a:solidFill>
            <a:srgbClr val="A2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360" y="332656"/>
            <a:ext cx="1152128" cy="12387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32656"/>
            <a:ext cx="1285578" cy="12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1619672" y="421606"/>
            <a:ext cx="604867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0082"/>
                </a:solidFill>
              </a:rPr>
              <a:t>РЕГИОНАЛЬНАЯ  </a:t>
            </a:r>
            <a:r>
              <a:rPr lang="ru-RU" sz="1600" b="1" dirty="0">
                <a:solidFill>
                  <a:srgbClr val="000082"/>
                </a:solidFill>
              </a:rPr>
              <a:t>ПЕДАГОГИЧЕСКАЯ МАСТЕРСКАЯ</a:t>
            </a:r>
            <a:br>
              <a:rPr lang="ru-RU" sz="1600" b="1" dirty="0">
                <a:solidFill>
                  <a:srgbClr val="000082"/>
                </a:solidFill>
              </a:rPr>
            </a:br>
            <a:r>
              <a:rPr lang="ru-RU" sz="1600" b="1" dirty="0" smtClean="0">
                <a:solidFill>
                  <a:srgbClr val="000082"/>
                </a:solidFill>
              </a:rPr>
              <a:t>«</a:t>
            </a:r>
            <a:r>
              <a:rPr lang="ru-RU" sz="1600" b="1" dirty="0">
                <a:solidFill>
                  <a:srgbClr val="000082"/>
                </a:solidFill>
              </a:rPr>
              <a:t>ЧИТАТЕЛЬСКАЯ ГРАМОТНОСТЬ:</a:t>
            </a:r>
            <a:br>
              <a:rPr lang="ru-RU" sz="1600" b="1" dirty="0">
                <a:solidFill>
                  <a:srgbClr val="000082"/>
                </a:solidFill>
              </a:rPr>
            </a:br>
            <a:r>
              <a:rPr lang="ru-RU" sz="1600" b="1" dirty="0">
                <a:solidFill>
                  <a:srgbClr val="000082"/>
                </a:solidFill>
              </a:rPr>
              <a:t>БАЗОВАЯ ОСНОВА УНИВЕРСАЛЬНЫХ УЧЕБНЫХ ДЕЙСТВИЙ, ТРЕБОВАНИЕ ФГОС</a:t>
            </a:r>
            <a:r>
              <a:rPr lang="ru-RU" sz="1600" b="1" dirty="0" smtClean="0">
                <a:solidFill>
                  <a:srgbClr val="000082"/>
                </a:solidFill>
              </a:rPr>
              <a:t>»</a:t>
            </a:r>
            <a:endParaRPr lang="ru-RU" sz="1600" b="1" dirty="0">
              <a:solidFill>
                <a:srgbClr val="000082"/>
              </a:solidFill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4" r="68130" b="45496"/>
          <a:stretch/>
        </p:blipFill>
        <p:spPr bwMode="auto">
          <a:xfrm flipH="1">
            <a:off x="6673753" y="2276872"/>
            <a:ext cx="1858686" cy="24668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39552" y="2274838"/>
            <a:ext cx="576064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>
                <a:solidFill>
                  <a:srgbClr val="0000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«Функционально грамотный человек </a:t>
            </a:r>
            <a:r>
              <a:rPr lang="ru-RU" sz="2000" dirty="0" smtClean="0">
                <a:solidFill>
                  <a:srgbClr val="0000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</a:p>
          <a:p>
            <a:pPr algn="just"/>
            <a:r>
              <a:rPr lang="ru-RU" sz="2000" dirty="0" smtClean="0">
                <a:solidFill>
                  <a:srgbClr val="0000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это </a:t>
            </a:r>
            <a:r>
              <a:rPr lang="ru-RU" sz="2000" dirty="0">
                <a:solidFill>
                  <a:srgbClr val="0000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человек, который способен использовать все постоянно приобретаемые в течение жизни знания, умения и навыки для решения максимально широкого диапазона жизненных задач в различных сферах человеческой деятельности, общения и социальных отношений»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480212" y="5079752"/>
            <a:ext cx="23762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Алексей Алексеевич Леонтьев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0757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-17404" y="0"/>
            <a:ext cx="9144000" cy="147782"/>
          </a:xfrm>
          <a:prstGeom prst="rect">
            <a:avLst/>
          </a:prstGeom>
          <a:solidFill>
            <a:srgbClr val="A2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-11577" y="172355"/>
            <a:ext cx="9144000" cy="45719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7140" y="6625359"/>
            <a:ext cx="9255126" cy="158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-11577" y="6710218"/>
            <a:ext cx="9144000" cy="147782"/>
          </a:xfrm>
          <a:prstGeom prst="rect">
            <a:avLst/>
          </a:prstGeom>
          <a:solidFill>
            <a:srgbClr val="A2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360" y="332656"/>
            <a:ext cx="1152128" cy="12387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32656"/>
            <a:ext cx="1285578" cy="12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Объект 7"/>
          <p:cNvSpPr>
            <a:spLocks noGrp="1"/>
          </p:cNvSpPr>
          <p:nvPr>
            <p:ph idx="1"/>
          </p:nvPr>
        </p:nvSpPr>
        <p:spPr>
          <a:xfrm>
            <a:off x="342783" y="1700808"/>
            <a:ext cx="8435280" cy="4869160"/>
          </a:xfrm>
        </p:spPr>
        <p:txBody>
          <a:bodyPr>
            <a:noAutofit/>
          </a:bodyPr>
          <a:lstStyle/>
          <a:p>
            <a:pPr marL="1255713" indent="-1255713">
              <a:buNone/>
            </a:pPr>
            <a:r>
              <a:rPr lang="ru-RU" sz="1800" dirty="0" smtClean="0">
                <a:solidFill>
                  <a:srgbClr val="000082"/>
                </a:solidFill>
              </a:rPr>
              <a:t>2021-2026 – «</a:t>
            </a:r>
            <a:r>
              <a:rPr lang="ru-RU" sz="1800" dirty="0">
                <a:solidFill>
                  <a:srgbClr val="000082"/>
                </a:solidFill>
              </a:rPr>
              <a:t>Формирование  функциональной   грамотности   школьников   в   условиях   реализации </a:t>
            </a:r>
            <a:r>
              <a:rPr lang="ru-RU" sz="1800" dirty="0" smtClean="0">
                <a:solidFill>
                  <a:srgbClr val="000082"/>
                </a:solidFill>
              </a:rPr>
              <a:t>ФГОС</a:t>
            </a:r>
            <a:r>
              <a:rPr lang="ru-RU" sz="1800" dirty="0">
                <a:solidFill>
                  <a:srgbClr val="000082"/>
                </a:solidFill>
              </a:rPr>
              <a:t>» </a:t>
            </a:r>
            <a:endParaRPr lang="ru-RU" sz="1800" dirty="0" smtClean="0">
              <a:solidFill>
                <a:srgbClr val="000082"/>
              </a:solidFill>
            </a:endParaRPr>
          </a:p>
          <a:p>
            <a:pPr marL="0" indent="0">
              <a:buNone/>
            </a:pPr>
            <a:r>
              <a:rPr lang="ru-RU" sz="1800" dirty="0" smtClean="0">
                <a:solidFill>
                  <a:srgbClr val="000082"/>
                </a:solidFill>
              </a:rPr>
              <a:t>2016-2021 – «Управление качеством образования»</a:t>
            </a:r>
            <a:endParaRPr lang="ru-RU" sz="1800" dirty="0">
              <a:solidFill>
                <a:srgbClr val="000082"/>
              </a:solidFill>
            </a:endParaRPr>
          </a:p>
          <a:p>
            <a:pPr marL="0" indent="0" algn="ctr">
              <a:buNone/>
            </a:pPr>
            <a:r>
              <a:rPr lang="ru-RU" sz="1800" dirty="0" smtClean="0">
                <a:solidFill>
                  <a:srgbClr val="003300"/>
                </a:solidFill>
              </a:rPr>
              <a:t>Региональные педагогические мастерские:</a:t>
            </a:r>
          </a:p>
          <a:p>
            <a:pPr marL="720725" indent="-720725">
              <a:buNone/>
              <a:tabLst>
                <a:tab pos="720725" algn="l"/>
              </a:tabLst>
            </a:pPr>
            <a:r>
              <a:rPr lang="ru-RU" sz="1800" dirty="0" smtClean="0"/>
              <a:t>2021 – </a:t>
            </a:r>
            <a:r>
              <a:rPr lang="ru-RU" sz="1800" dirty="0"/>
              <a:t>«Цифровые технологии как средство повышения эффективности и качества образования</a:t>
            </a:r>
            <a:r>
              <a:rPr lang="ru-RU" sz="1800" dirty="0" smtClean="0"/>
              <a:t>»</a:t>
            </a:r>
          </a:p>
          <a:p>
            <a:pPr marL="720725" indent="-720725">
              <a:buNone/>
              <a:tabLst>
                <a:tab pos="720725" algn="l"/>
              </a:tabLst>
            </a:pPr>
            <a:r>
              <a:rPr lang="ru-RU" sz="1800" dirty="0" smtClean="0"/>
              <a:t>2020 – «</a:t>
            </a:r>
            <a:r>
              <a:rPr lang="ru-RU" sz="1800" dirty="0"/>
              <a:t>Реализация ФГОС  как ресурс качества образования в условиях модернизации</a:t>
            </a:r>
            <a:r>
              <a:rPr lang="ru-RU" sz="1800" dirty="0" smtClean="0"/>
              <a:t>»</a:t>
            </a:r>
          </a:p>
          <a:p>
            <a:pPr marL="720725" indent="-720725">
              <a:buNone/>
              <a:tabLst>
                <a:tab pos="720725" algn="l"/>
              </a:tabLst>
            </a:pPr>
            <a:r>
              <a:rPr lang="ru-RU" sz="1800" dirty="0" smtClean="0"/>
              <a:t>2019 – </a:t>
            </a:r>
            <a:r>
              <a:rPr lang="ru-RU" sz="1800" dirty="0"/>
              <a:t>«Организация проектной и исследовательской деятельности учащихся как инструмент повышения качества образования</a:t>
            </a:r>
            <a:r>
              <a:rPr lang="ru-RU" sz="1800" dirty="0" smtClean="0"/>
              <a:t>»</a:t>
            </a:r>
          </a:p>
          <a:p>
            <a:pPr marL="720725" indent="-720725">
              <a:buNone/>
              <a:tabLst>
                <a:tab pos="720725" algn="l"/>
              </a:tabLst>
            </a:pPr>
            <a:r>
              <a:rPr lang="ru-RU" sz="1800" dirty="0" smtClean="0"/>
              <a:t>2018 – </a:t>
            </a:r>
            <a:r>
              <a:rPr lang="ru-RU" sz="1800" dirty="0"/>
              <a:t>«Профессиональное </a:t>
            </a:r>
            <a:r>
              <a:rPr lang="ru-RU" sz="1800" dirty="0" smtClean="0"/>
              <a:t>становление и </a:t>
            </a:r>
            <a:r>
              <a:rPr lang="ru-RU" sz="1800" dirty="0"/>
              <a:t>развитие личности </a:t>
            </a:r>
            <a:r>
              <a:rPr lang="ru-RU" sz="1800" dirty="0" smtClean="0"/>
              <a:t>учителя»</a:t>
            </a:r>
          </a:p>
          <a:p>
            <a:pPr marL="720725" indent="-720725">
              <a:buNone/>
              <a:tabLst>
                <a:tab pos="720725" algn="l"/>
              </a:tabLst>
            </a:pPr>
            <a:r>
              <a:rPr lang="ru-RU" sz="1800" dirty="0" smtClean="0"/>
              <a:t>2017 –  </a:t>
            </a:r>
            <a:r>
              <a:rPr lang="ru-RU" sz="1800" dirty="0"/>
              <a:t>«Внедрение инновационных технологий в образовательный процесс в условиях реализации ФГОС – условие повышения качества образования</a:t>
            </a:r>
            <a:r>
              <a:rPr lang="ru-RU" sz="1800" dirty="0" smtClean="0"/>
              <a:t>»</a:t>
            </a:r>
            <a:endParaRPr lang="ru-RU" sz="1800" dirty="0"/>
          </a:p>
          <a:p>
            <a:pPr marL="720725" indent="-720725">
              <a:buNone/>
              <a:tabLst>
                <a:tab pos="720725" algn="l"/>
              </a:tabLst>
            </a:pPr>
            <a:r>
              <a:rPr lang="ru-RU" sz="1800" dirty="0" smtClean="0">
                <a:solidFill>
                  <a:srgbClr val="003300"/>
                </a:solidFill>
              </a:rPr>
              <a:t>2021 – Научно-практическая конференция </a:t>
            </a:r>
            <a:r>
              <a:rPr lang="ru-RU" sz="1800" dirty="0">
                <a:solidFill>
                  <a:srgbClr val="003300"/>
                </a:solidFill>
              </a:rPr>
              <a:t>«Методические аспекты реализации </a:t>
            </a:r>
            <a:r>
              <a:rPr lang="ru-RU" sz="1800" dirty="0" smtClean="0">
                <a:solidFill>
                  <a:srgbClr val="003300"/>
                </a:solidFill>
              </a:rPr>
              <a:t>проекта </a:t>
            </a:r>
            <a:r>
              <a:rPr lang="ru-RU" sz="1800" dirty="0">
                <a:solidFill>
                  <a:srgbClr val="003300"/>
                </a:solidFill>
              </a:rPr>
              <a:t>«Кадры для цифровой экономики» национальной программы «Цифровая экономика» </a:t>
            </a:r>
          </a:p>
          <a:p>
            <a:pPr marL="0" indent="0">
              <a:buNone/>
            </a:pPr>
            <a:endParaRPr lang="ru-RU" sz="1800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1619672" y="536534"/>
            <a:ext cx="604867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МБОУ СОШ № 1 – базовая площадка ГОУ ДПО ТО «ИПК и ППРО ТО</a:t>
            </a:r>
            <a:r>
              <a:rPr lang="ru-RU" sz="2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  <a:endParaRPr lang="ru-RU" sz="2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0014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-17404" y="0"/>
            <a:ext cx="9144000" cy="147782"/>
          </a:xfrm>
          <a:prstGeom prst="rect">
            <a:avLst/>
          </a:prstGeom>
          <a:solidFill>
            <a:srgbClr val="A2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-11577" y="172355"/>
            <a:ext cx="9144000" cy="45719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7140" y="6625359"/>
            <a:ext cx="9255126" cy="158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-11577" y="6710218"/>
            <a:ext cx="9144000" cy="147782"/>
          </a:xfrm>
          <a:prstGeom prst="rect">
            <a:avLst/>
          </a:prstGeom>
          <a:solidFill>
            <a:srgbClr val="A2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360" y="332656"/>
            <a:ext cx="1152128" cy="12387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32656"/>
            <a:ext cx="1285578" cy="12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Объект 7"/>
          <p:cNvSpPr>
            <a:spLocks noGrp="1"/>
          </p:cNvSpPr>
          <p:nvPr>
            <p:ph idx="1"/>
          </p:nvPr>
        </p:nvSpPr>
        <p:spPr>
          <a:xfrm>
            <a:off x="421085" y="1700808"/>
            <a:ext cx="8435280" cy="2376264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ru-RU" sz="2000" dirty="0" smtClean="0"/>
              <a:t>«Повышение эффективности образовательного процесса через применение современных подходов к организации образовательной деятельности»</a:t>
            </a:r>
          </a:p>
          <a:p>
            <a:pPr>
              <a:spcBef>
                <a:spcPts val="0"/>
              </a:spcBef>
            </a:pPr>
            <a:r>
              <a:rPr lang="ru-RU" sz="2000" dirty="0"/>
              <a:t>«Развитие функциональной грамотности школьников – приоритетная задача ФГОС</a:t>
            </a:r>
            <a:r>
              <a:rPr lang="ru-RU" sz="2000" dirty="0" smtClean="0"/>
              <a:t>»</a:t>
            </a:r>
          </a:p>
          <a:p>
            <a:pPr>
              <a:spcBef>
                <a:spcPts val="0"/>
              </a:spcBef>
            </a:pPr>
            <a:r>
              <a:rPr lang="ru-RU" sz="2000" dirty="0"/>
              <a:t>«Основные подходы к формированию и  оценке читательской грамотности учащихся</a:t>
            </a:r>
            <a:r>
              <a:rPr lang="ru-RU" sz="2000" dirty="0" smtClean="0"/>
              <a:t>»</a:t>
            </a:r>
            <a:endParaRPr lang="ru-RU" sz="2000" dirty="0"/>
          </a:p>
        </p:txBody>
      </p:sp>
      <p:sp>
        <p:nvSpPr>
          <p:cNvPr id="2" name="TextBox 1"/>
          <p:cNvSpPr txBox="1"/>
          <p:nvPr/>
        </p:nvSpPr>
        <p:spPr>
          <a:xfrm>
            <a:off x="1465090" y="476672"/>
            <a:ext cx="634727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0082"/>
                </a:solidFill>
              </a:rPr>
              <a:t>2021-2022 учебный год</a:t>
            </a:r>
          </a:p>
          <a:p>
            <a:pPr algn="ctr"/>
            <a:endParaRPr lang="ru-RU" b="1" dirty="0">
              <a:solidFill>
                <a:srgbClr val="000082"/>
              </a:solidFill>
            </a:endParaRPr>
          </a:p>
          <a:p>
            <a:pPr algn="ctr"/>
            <a:r>
              <a:rPr lang="ru-RU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Педагогические </a:t>
            </a:r>
            <a:r>
              <a:rPr lang="ru-RU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советы</a:t>
            </a:r>
            <a:endParaRPr lang="ru-RU" b="1" dirty="0">
              <a:solidFill>
                <a:srgbClr val="000082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411" y="4293096"/>
            <a:ext cx="2880000" cy="21600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7597" y="4293096"/>
            <a:ext cx="2880000" cy="21600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6354" y="4293096"/>
            <a:ext cx="2880000" cy="21600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78481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-17404" y="0"/>
            <a:ext cx="9144000" cy="147782"/>
          </a:xfrm>
          <a:prstGeom prst="rect">
            <a:avLst/>
          </a:prstGeom>
          <a:solidFill>
            <a:srgbClr val="A2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-11577" y="172355"/>
            <a:ext cx="9144000" cy="45719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7140" y="6625359"/>
            <a:ext cx="9255126" cy="158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-11577" y="6710218"/>
            <a:ext cx="9144000" cy="147782"/>
          </a:xfrm>
          <a:prstGeom prst="rect">
            <a:avLst/>
          </a:prstGeom>
          <a:solidFill>
            <a:srgbClr val="A2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360" y="332656"/>
            <a:ext cx="1152128" cy="12387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32656"/>
            <a:ext cx="1285578" cy="12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Объект 7"/>
          <p:cNvSpPr>
            <a:spLocks noGrp="1"/>
          </p:cNvSpPr>
          <p:nvPr>
            <p:ph idx="1"/>
          </p:nvPr>
        </p:nvSpPr>
        <p:spPr>
          <a:xfrm>
            <a:off x="421085" y="1130060"/>
            <a:ext cx="8435280" cy="1296144"/>
          </a:xfrm>
        </p:spPr>
        <p:txBody>
          <a:bodyPr>
            <a:no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ru-RU" sz="1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Методическая </a:t>
            </a:r>
            <a:r>
              <a:rPr lang="ru-RU" sz="1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конференция</a:t>
            </a:r>
          </a:p>
          <a:p>
            <a:pPr>
              <a:spcBef>
                <a:spcPts val="0"/>
              </a:spcBef>
              <a:spcAft>
                <a:spcPts val="300"/>
              </a:spcAft>
            </a:pPr>
            <a:r>
              <a:rPr lang="ru-RU" sz="2000" dirty="0"/>
              <a:t>«Формирование функциональной грамотности: эффективные педагогические практики» </a:t>
            </a:r>
            <a:endParaRPr lang="ru-RU" sz="2000" dirty="0" smtClean="0"/>
          </a:p>
          <a:p>
            <a:pPr marL="0" indent="0" algn="ctr">
              <a:spcBef>
                <a:spcPts val="0"/>
              </a:spcBef>
              <a:buNone/>
            </a:pPr>
            <a:r>
              <a:rPr lang="ru-RU" sz="1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Участие в апробации рабочих программ (ФГОС, с 01.09.2022)</a:t>
            </a:r>
          </a:p>
          <a:p>
            <a:pPr>
              <a:spcBef>
                <a:spcPts val="0"/>
              </a:spcBef>
            </a:pPr>
            <a:endParaRPr lang="ru-RU" sz="1800" dirty="0"/>
          </a:p>
          <a:p>
            <a:pPr marL="0" indent="0">
              <a:buNone/>
            </a:pPr>
            <a:endParaRPr lang="ru-RU" sz="1800" dirty="0"/>
          </a:p>
        </p:txBody>
      </p:sp>
      <p:sp>
        <p:nvSpPr>
          <p:cNvPr id="2" name="TextBox 1"/>
          <p:cNvSpPr txBox="1"/>
          <p:nvPr/>
        </p:nvSpPr>
        <p:spPr>
          <a:xfrm>
            <a:off x="1465090" y="476672"/>
            <a:ext cx="63472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0082"/>
                </a:solidFill>
              </a:rPr>
              <a:t>2021-2022 учебный год</a:t>
            </a:r>
          </a:p>
          <a:p>
            <a:pPr algn="ctr"/>
            <a:endParaRPr lang="ru-RU" b="1" dirty="0">
              <a:solidFill>
                <a:srgbClr val="000082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66" t="48842" r="20064" b="5853"/>
          <a:stretch/>
        </p:blipFill>
        <p:spPr bwMode="auto">
          <a:xfrm>
            <a:off x="1187624" y="2564903"/>
            <a:ext cx="6420040" cy="3954459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5527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-17404" y="0"/>
            <a:ext cx="9144000" cy="147782"/>
          </a:xfrm>
          <a:prstGeom prst="rect">
            <a:avLst/>
          </a:prstGeom>
          <a:solidFill>
            <a:srgbClr val="A2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-11577" y="172355"/>
            <a:ext cx="9144000" cy="45719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7140" y="6625359"/>
            <a:ext cx="9255126" cy="158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-11577" y="6710218"/>
            <a:ext cx="9144000" cy="147782"/>
          </a:xfrm>
          <a:prstGeom prst="rect">
            <a:avLst/>
          </a:prstGeom>
          <a:solidFill>
            <a:srgbClr val="A2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360" y="332656"/>
            <a:ext cx="1152128" cy="12387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32656"/>
            <a:ext cx="1285578" cy="12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Объект 7"/>
          <p:cNvSpPr>
            <a:spLocks noGrp="1"/>
          </p:cNvSpPr>
          <p:nvPr>
            <p:ph idx="1"/>
          </p:nvPr>
        </p:nvSpPr>
        <p:spPr>
          <a:xfrm>
            <a:off x="1686396" y="801625"/>
            <a:ext cx="5904657" cy="642756"/>
          </a:xfrm>
        </p:spPr>
        <p:txBody>
          <a:bodyPr>
            <a:no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ru-RU" sz="1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Участие </a:t>
            </a:r>
            <a:r>
              <a:rPr lang="ru-RU" sz="1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апробации рабочих программ </a:t>
            </a:r>
            <a:endParaRPr lang="ru-RU" sz="1800" b="1" dirty="0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ru-RU" sz="1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ru-RU" sz="1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ФГОС, с 01.09.2022</a:t>
            </a:r>
            <a:r>
              <a:rPr lang="ru-RU" sz="1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ru-RU" sz="1800" dirty="0"/>
          </a:p>
          <a:p>
            <a:pPr marL="0" indent="0">
              <a:buNone/>
            </a:pPr>
            <a:endParaRPr lang="ru-RU" sz="1800" dirty="0"/>
          </a:p>
        </p:txBody>
      </p:sp>
      <p:sp>
        <p:nvSpPr>
          <p:cNvPr id="2" name="TextBox 1"/>
          <p:cNvSpPr txBox="1"/>
          <p:nvPr/>
        </p:nvSpPr>
        <p:spPr>
          <a:xfrm>
            <a:off x="1386788" y="332656"/>
            <a:ext cx="63472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0082"/>
                </a:solidFill>
              </a:rPr>
              <a:t>2021-2022 учебный год</a:t>
            </a:r>
          </a:p>
          <a:p>
            <a:pPr algn="ctr"/>
            <a:endParaRPr lang="ru-RU" b="1" dirty="0">
              <a:solidFill>
                <a:srgbClr val="000082"/>
              </a:solidFill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33" t="16054" r="28757" b="20998"/>
          <a:stretch/>
        </p:blipFill>
        <p:spPr bwMode="auto">
          <a:xfrm>
            <a:off x="4407689" y="1680691"/>
            <a:ext cx="4585648" cy="4577835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65" t="17160" r="30240" b="25503"/>
          <a:stretch/>
        </p:blipFill>
        <p:spPr bwMode="auto">
          <a:xfrm>
            <a:off x="169902" y="2941701"/>
            <a:ext cx="4434602" cy="2863564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06" t="26642" r="29289" b="19704"/>
          <a:stretch/>
        </p:blipFill>
        <p:spPr bwMode="auto">
          <a:xfrm>
            <a:off x="4283968" y="3845517"/>
            <a:ext cx="4359984" cy="2754813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8583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-17404" y="0"/>
            <a:ext cx="9144000" cy="147782"/>
          </a:xfrm>
          <a:prstGeom prst="rect">
            <a:avLst/>
          </a:prstGeom>
          <a:solidFill>
            <a:srgbClr val="A2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-11577" y="172355"/>
            <a:ext cx="9144000" cy="45719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7140" y="6625359"/>
            <a:ext cx="9255126" cy="158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-11577" y="6710218"/>
            <a:ext cx="9144000" cy="147782"/>
          </a:xfrm>
          <a:prstGeom prst="rect">
            <a:avLst/>
          </a:prstGeom>
          <a:solidFill>
            <a:srgbClr val="A2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360" y="332656"/>
            <a:ext cx="1152128" cy="12387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838" y="274180"/>
            <a:ext cx="1285578" cy="12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1465090" y="370426"/>
            <a:ext cx="627526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Повышение квалификации </a:t>
            </a:r>
          </a:p>
          <a:p>
            <a:pPr marL="176213" indent="-176213">
              <a:buFont typeface="Arial" panose="020B0604020202020204" pitchFamily="34" charset="0"/>
              <a:buChar char="•"/>
            </a:pPr>
            <a:r>
              <a:rPr lang="ru-RU" sz="2000" b="1" dirty="0" smtClean="0">
                <a:solidFill>
                  <a:srgbClr val="0000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«Функциональная грамотность школьников»</a:t>
            </a:r>
          </a:p>
          <a:p>
            <a:pPr marL="176213" indent="-176213">
              <a:buFont typeface="Arial" panose="020B0604020202020204" pitchFamily="34" charset="0"/>
              <a:buChar char="•"/>
            </a:pPr>
            <a:r>
              <a:rPr lang="ru-RU" sz="2000" b="1" dirty="0" smtClean="0">
                <a:solidFill>
                  <a:srgbClr val="0000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Марафон функциональной грамотности</a:t>
            </a:r>
            <a:endParaRPr lang="ru-RU" sz="2000" b="1" dirty="0">
              <a:solidFill>
                <a:srgbClr val="00008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99" name="Picture 3" descr="C:\Users\Наталья\OneDrive\Изображения\Снимки экрана\2022-02-08 (8).pn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29" t="13318" r="17252" b="12211"/>
          <a:stretch/>
        </p:blipFill>
        <p:spPr bwMode="auto">
          <a:xfrm>
            <a:off x="3923528" y="1682390"/>
            <a:ext cx="5017373" cy="3537313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:\Users\Наталья\OneDrive\Изображения\Снимки экрана\2022-01-27 (1)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3511" y="1549776"/>
            <a:ext cx="4966665" cy="35388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C:\Users\Наталья\OneDrive\Изображения\Снимки экрана\2022-02-08 (11).pn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27" t="14717" r="16524" b="10572"/>
          <a:stretch/>
        </p:blipFill>
        <p:spPr bwMode="auto">
          <a:xfrm>
            <a:off x="96378" y="1844824"/>
            <a:ext cx="3620655" cy="2521529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300" t="13594" r="5362" b="20726"/>
          <a:stretch/>
        </p:blipFill>
        <p:spPr bwMode="auto">
          <a:xfrm>
            <a:off x="4241796" y="4067134"/>
            <a:ext cx="4779916" cy="250476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101" name="Picture 5" descr="C:\Users\Наталья\OneDrive\Изображения\Снимки экрана\2022-02-08 (9).png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359" t="10058" r="3513" b="10852"/>
          <a:stretch/>
        </p:blipFill>
        <p:spPr bwMode="auto">
          <a:xfrm>
            <a:off x="96378" y="3573016"/>
            <a:ext cx="4326915" cy="266931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1109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-17404" y="0"/>
            <a:ext cx="9144000" cy="147782"/>
          </a:xfrm>
          <a:prstGeom prst="rect">
            <a:avLst/>
          </a:prstGeom>
          <a:solidFill>
            <a:srgbClr val="A2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-11577" y="172355"/>
            <a:ext cx="9144000" cy="45719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7140" y="6625359"/>
            <a:ext cx="9255126" cy="158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-11577" y="6710218"/>
            <a:ext cx="9144000" cy="147782"/>
          </a:xfrm>
          <a:prstGeom prst="rect">
            <a:avLst/>
          </a:prstGeom>
          <a:solidFill>
            <a:srgbClr val="A2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360" y="332656"/>
            <a:ext cx="1152128" cy="12387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32656"/>
            <a:ext cx="1285578" cy="12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Объект 7"/>
          <p:cNvSpPr>
            <a:spLocks noGrp="1"/>
          </p:cNvSpPr>
          <p:nvPr>
            <p:ph idx="1"/>
          </p:nvPr>
        </p:nvSpPr>
        <p:spPr>
          <a:xfrm>
            <a:off x="421085" y="1400002"/>
            <a:ext cx="8435280" cy="2749078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ru-RU" sz="1800" dirty="0" smtClean="0"/>
              <a:t>«Формирование </a:t>
            </a:r>
            <a:r>
              <a:rPr lang="ru-RU" sz="1800" dirty="0"/>
              <a:t>функциональной грамотности школьников в условиях реализации ФГОС</a:t>
            </a:r>
            <a:r>
              <a:rPr lang="ru-RU" sz="1800" dirty="0" smtClean="0"/>
              <a:t>», </a:t>
            </a:r>
          </a:p>
          <a:p>
            <a:pPr>
              <a:spcBef>
                <a:spcPts val="0"/>
              </a:spcBef>
            </a:pPr>
            <a:r>
              <a:rPr lang="ru-RU" sz="1800" dirty="0" smtClean="0"/>
              <a:t>«</a:t>
            </a:r>
            <a:r>
              <a:rPr lang="ru-RU" sz="1800" dirty="0" err="1"/>
              <a:t>Метапредметный</a:t>
            </a:r>
            <a:r>
              <a:rPr lang="ru-RU" sz="1800" dirty="0"/>
              <a:t> характер современного урока</a:t>
            </a:r>
            <a:r>
              <a:rPr lang="ru-RU" sz="1800" dirty="0" smtClean="0"/>
              <a:t>», </a:t>
            </a:r>
          </a:p>
          <a:p>
            <a:pPr>
              <a:spcBef>
                <a:spcPts val="0"/>
              </a:spcBef>
            </a:pPr>
            <a:r>
              <a:rPr lang="ru-RU" sz="1800" dirty="0" smtClean="0"/>
              <a:t>«</a:t>
            </a:r>
            <a:r>
              <a:rPr lang="ru-RU" sz="1800" dirty="0"/>
              <a:t>Мониторинг качества образования как инструмент повышения эффективности образовательного процесса</a:t>
            </a:r>
            <a:r>
              <a:rPr lang="ru-RU" sz="1800" dirty="0" smtClean="0"/>
              <a:t>» и др.</a:t>
            </a:r>
          </a:p>
          <a:p>
            <a:pPr marL="0" indent="0" algn="ctr">
              <a:buNone/>
            </a:pPr>
            <a:r>
              <a:rPr lang="ru-RU" sz="1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Классные часы, уроки, внеурочная деятельность</a:t>
            </a:r>
            <a:endParaRPr lang="ru-RU" sz="1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800" dirty="0" smtClean="0"/>
              <a:t>Формирование </a:t>
            </a:r>
            <a:r>
              <a:rPr lang="ru-RU" sz="1800" dirty="0"/>
              <a:t>функциональной </a:t>
            </a:r>
            <a:r>
              <a:rPr lang="ru-RU" sz="1800" dirty="0" smtClean="0"/>
              <a:t>грамотности: работа с материалами Электронного банка заданий по оценке функциональной  грамотности во 2-9 классах.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465090" y="476672"/>
            <a:ext cx="634727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0082"/>
                </a:solidFill>
              </a:rPr>
              <a:t>2021-2022 учебный год</a:t>
            </a:r>
          </a:p>
          <a:p>
            <a:pPr algn="ctr"/>
            <a:endParaRPr lang="ru-RU" b="1" dirty="0">
              <a:solidFill>
                <a:srgbClr val="000082"/>
              </a:solidFill>
            </a:endParaRPr>
          </a:p>
          <a:p>
            <a:pPr algn="ctr"/>
            <a:r>
              <a:rPr lang="ru-RU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Методический совет, школьные кафедры</a:t>
            </a:r>
            <a:endParaRPr lang="ru-RU" b="1" dirty="0">
              <a:solidFill>
                <a:srgbClr val="000082"/>
              </a:solidFill>
            </a:endParaRPr>
          </a:p>
        </p:txBody>
      </p:sp>
      <p:pic>
        <p:nvPicPr>
          <p:cNvPr id="9" name="Picture 2" descr="G:\Функциональная грамотность отчеты\2022-02-04_14-20-13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4" r="5653"/>
          <a:stretch/>
        </p:blipFill>
        <p:spPr bwMode="auto">
          <a:xfrm>
            <a:off x="3205457" y="4365104"/>
            <a:ext cx="2698278" cy="2160000"/>
          </a:xfrm>
          <a:prstGeom prst="rect">
            <a:avLst/>
          </a:prstGeom>
          <a:ln>
            <a:solidFill>
              <a:srgbClr val="00206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488" y="4356582"/>
            <a:ext cx="2880000" cy="2160000"/>
          </a:xfrm>
          <a:prstGeom prst="rect">
            <a:avLst/>
          </a:prstGeom>
          <a:ln>
            <a:solidFill>
              <a:srgbClr val="00206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8" y="4365104"/>
            <a:ext cx="2880000" cy="2160000"/>
          </a:xfrm>
          <a:prstGeom prst="rect">
            <a:avLst/>
          </a:prstGeom>
          <a:ln>
            <a:solidFill>
              <a:srgbClr val="00206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02059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523</TotalTime>
  <Words>433</Words>
  <Application>Microsoft Office PowerPoint</Application>
  <PresentationFormat>Экран (4:3)</PresentationFormat>
  <Paragraphs>58</Paragraphs>
  <Slides>13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Тема Office</vt:lpstr>
      <vt:lpstr>РЕГИОНАЛЬНАЯ  ПЕДАГОГИЧЕСКАЯ МАСТЕРСКАЯ   «ЧИТАТЕЛЬСКАЯ ГРАМОТНОСТЬ: БАЗОВАЯ ОСНОВА УНИВЕРСАЛЬНЫХ УЧЕБНЫХ ДЕЙСТВИЙ, ТРЕБОВАНИЕ ФГОС» </vt:lpstr>
      <vt:lpstr>Формирование читательской грамотности учащихся как средство повышения эффективности и качества образования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РЕГИОНАЛЬНАЯ  ПЕДАГОГИЧЕСКАЯ МАСТЕРСКАЯ   «ЦИФРОВЫЕ ТЕХНОЛОГИИ В ШКОЛЕ  КАК СРЕДСТВО ПОВЫШЕНИЯ ЭФФЕКТИВНОСТИ  И КАЧЕСТВА ОБРАЗОВАНИЯ» </dc:title>
  <dc:creator>Наталья Окорокова</dc:creator>
  <cp:lastModifiedBy>Наталья</cp:lastModifiedBy>
  <cp:revision>50</cp:revision>
  <dcterms:created xsi:type="dcterms:W3CDTF">2022-02-08T02:33:15Z</dcterms:created>
  <dcterms:modified xsi:type="dcterms:W3CDTF">2022-02-15T20:25:49Z</dcterms:modified>
</cp:coreProperties>
</file>